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54" r:id="rId3"/>
    <p:sldId id="350" r:id="rId4"/>
    <p:sldId id="364" r:id="rId5"/>
    <p:sldId id="357" r:id="rId6"/>
    <p:sldId id="362" r:id="rId7"/>
    <p:sldId id="358" r:id="rId8"/>
    <p:sldId id="367" r:id="rId9"/>
    <p:sldId id="371" r:id="rId10"/>
    <p:sldId id="368" r:id="rId11"/>
    <p:sldId id="369" r:id="rId12"/>
    <p:sldId id="370" r:id="rId13"/>
    <p:sldId id="36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58" y="1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034C4-6B25-C375-38B3-5C1F8F0C700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3779033-8997-99B3-E88E-D3CEE73C0F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773206-0A96-403A-61D4-B91153CBE1AC}"/>
              </a:ext>
            </a:extLst>
          </p:cNvPr>
          <p:cNvSpPr>
            <a:spLocks noGrp="1"/>
          </p:cNvSpPr>
          <p:nvPr>
            <p:ph type="dt" sz="half" idx="10"/>
          </p:nvPr>
        </p:nvSpPr>
        <p:spPr/>
        <p:txBody>
          <a:bodyPr/>
          <a:lstStyle/>
          <a:p>
            <a:fld id="{16242ECF-4EC5-4F6F-92F2-C9C58BEB3FE8}" type="datetimeFigureOut">
              <a:rPr lang="en-US" smtClean="0"/>
              <a:t>3/1/2024</a:t>
            </a:fld>
            <a:endParaRPr lang="en-US"/>
          </a:p>
        </p:txBody>
      </p:sp>
      <p:sp>
        <p:nvSpPr>
          <p:cNvPr id="5" name="Footer Placeholder 4">
            <a:extLst>
              <a:ext uri="{FF2B5EF4-FFF2-40B4-BE49-F238E27FC236}">
                <a16:creationId xmlns:a16="http://schemas.microsoft.com/office/drawing/2014/main" id="{9A58986C-779E-ED1A-76F2-FD378A0920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1AF8ED-1894-02E7-0FA0-E7DE9B303C97}"/>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3473182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D1F52-CD67-64AE-2D46-44B01663A2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01069A3-A000-C17C-6609-DE6666C5C6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4E9DC3-D121-AB86-A9A7-711F899CA878}"/>
              </a:ext>
            </a:extLst>
          </p:cNvPr>
          <p:cNvSpPr>
            <a:spLocks noGrp="1"/>
          </p:cNvSpPr>
          <p:nvPr>
            <p:ph type="dt" sz="half" idx="10"/>
          </p:nvPr>
        </p:nvSpPr>
        <p:spPr/>
        <p:txBody>
          <a:bodyPr/>
          <a:lstStyle/>
          <a:p>
            <a:fld id="{16242ECF-4EC5-4F6F-92F2-C9C58BEB3FE8}" type="datetimeFigureOut">
              <a:rPr lang="en-US" smtClean="0"/>
              <a:t>3/1/2024</a:t>
            </a:fld>
            <a:endParaRPr lang="en-US"/>
          </a:p>
        </p:txBody>
      </p:sp>
      <p:sp>
        <p:nvSpPr>
          <p:cNvPr id="5" name="Footer Placeholder 4">
            <a:extLst>
              <a:ext uri="{FF2B5EF4-FFF2-40B4-BE49-F238E27FC236}">
                <a16:creationId xmlns:a16="http://schemas.microsoft.com/office/drawing/2014/main" id="{09E812D3-D92E-143B-0CA7-F7283E514D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6A977E-DFD5-043D-917F-3AA022F96224}"/>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755454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83F395D-17B0-4996-5246-0996D0F0A4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53CBE2B-1DE2-77BA-E832-383CB13665E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02C1AA-7BFE-C87C-A085-D7338094A1E7}"/>
              </a:ext>
            </a:extLst>
          </p:cNvPr>
          <p:cNvSpPr>
            <a:spLocks noGrp="1"/>
          </p:cNvSpPr>
          <p:nvPr>
            <p:ph type="dt" sz="half" idx="10"/>
          </p:nvPr>
        </p:nvSpPr>
        <p:spPr/>
        <p:txBody>
          <a:bodyPr/>
          <a:lstStyle/>
          <a:p>
            <a:fld id="{16242ECF-4EC5-4F6F-92F2-C9C58BEB3FE8}" type="datetimeFigureOut">
              <a:rPr lang="en-US" smtClean="0"/>
              <a:t>3/1/2024</a:t>
            </a:fld>
            <a:endParaRPr lang="en-US"/>
          </a:p>
        </p:txBody>
      </p:sp>
      <p:sp>
        <p:nvSpPr>
          <p:cNvPr id="5" name="Footer Placeholder 4">
            <a:extLst>
              <a:ext uri="{FF2B5EF4-FFF2-40B4-BE49-F238E27FC236}">
                <a16:creationId xmlns:a16="http://schemas.microsoft.com/office/drawing/2014/main" id="{D8D769BE-7256-BBD2-431C-B3DCA04411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F755BF-0C82-EBF6-60B3-60542105CD34}"/>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778535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9F525-6516-D493-9347-1C2655A11D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D002E0-4ADF-62A8-A569-79FAF836303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CA57B6-13BB-FAE1-888E-C823BD4222F3}"/>
              </a:ext>
            </a:extLst>
          </p:cNvPr>
          <p:cNvSpPr>
            <a:spLocks noGrp="1"/>
          </p:cNvSpPr>
          <p:nvPr>
            <p:ph type="dt" sz="half" idx="10"/>
          </p:nvPr>
        </p:nvSpPr>
        <p:spPr/>
        <p:txBody>
          <a:bodyPr/>
          <a:lstStyle/>
          <a:p>
            <a:fld id="{16242ECF-4EC5-4F6F-92F2-C9C58BEB3FE8}" type="datetimeFigureOut">
              <a:rPr lang="en-US" smtClean="0"/>
              <a:t>3/1/2024</a:t>
            </a:fld>
            <a:endParaRPr lang="en-US"/>
          </a:p>
        </p:txBody>
      </p:sp>
      <p:sp>
        <p:nvSpPr>
          <p:cNvPr id="5" name="Footer Placeholder 4">
            <a:extLst>
              <a:ext uri="{FF2B5EF4-FFF2-40B4-BE49-F238E27FC236}">
                <a16:creationId xmlns:a16="http://schemas.microsoft.com/office/drawing/2014/main" id="{E23B5B76-EC1F-2463-8B63-1A74809A2C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1A578A-BDD2-F334-E4AB-104976BEC459}"/>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3159237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28245-1B12-3680-6277-FC9EC6D6511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A79E0E2-D527-167B-50D7-547E3F8615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F61B6E3-AD54-0508-1F18-464FFDB642AB}"/>
              </a:ext>
            </a:extLst>
          </p:cNvPr>
          <p:cNvSpPr>
            <a:spLocks noGrp="1"/>
          </p:cNvSpPr>
          <p:nvPr>
            <p:ph type="dt" sz="half" idx="10"/>
          </p:nvPr>
        </p:nvSpPr>
        <p:spPr/>
        <p:txBody>
          <a:bodyPr/>
          <a:lstStyle/>
          <a:p>
            <a:fld id="{16242ECF-4EC5-4F6F-92F2-C9C58BEB3FE8}" type="datetimeFigureOut">
              <a:rPr lang="en-US" smtClean="0"/>
              <a:t>3/1/2024</a:t>
            </a:fld>
            <a:endParaRPr lang="en-US"/>
          </a:p>
        </p:txBody>
      </p:sp>
      <p:sp>
        <p:nvSpPr>
          <p:cNvPr id="5" name="Footer Placeholder 4">
            <a:extLst>
              <a:ext uri="{FF2B5EF4-FFF2-40B4-BE49-F238E27FC236}">
                <a16:creationId xmlns:a16="http://schemas.microsoft.com/office/drawing/2014/main" id="{EF61F2A6-D7FA-7CAD-DF6C-106AB12560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83CEA-A301-C69D-E813-EC9B10C77633}"/>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4282448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4E9A5-0A0A-6AC6-441D-D2043D1676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1CFBEA-EAAC-0349-B3F9-3BF060E36B2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115B37-1C84-F317-9457-287D2423644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7A156D-D680-549B-EA40-56E9D64D6D8B}"/>
              </a:ext>
            </a:extLst>
          </p:cNvPr>
          <p:cNvSpPr>
            <a:spLocks noGrp="1"/>
          </p:cNvSpPr>
          <p:nvPr>
            <p:ph type="dt" sz="half" idx="10"/>
          </p:nvPr>
        </p:nvSpPr>
        <p:spPr/>
        <p:txBody>
          <a:bodyPr/>
          <a:lstStyle/>
          <a:p>
            <a:fld id="{16242ECF-4EC5-4F6F-92F2-C9C58BEB3FE8}" type="datetimeFigureOut">
              <a:rPr lang="en-US" smtClean="0"/>
              <a:t>3/1/2024</a:t>
            </a:fld>
            <a:endParaRPr lang="en-US"/>
          </a:p>
        </p:txBody>
      </p:sp>
      <p:sp>
        <p:nvSpPr>
          <p:cNvPr id="6" name="Footer Placeholder 5">
            <a:extLst>
              <a:ext uri="{FF2B5EF4-FFF2-40B4-BE49-F238E27FC236}">
                <a16:creationId xmlns:a16="http://schemas.microsoft.com/office/drawing/2014/main" id="{1E32619E-0288-C9E3-BD1E-CD67D32633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D4B070-D297-20AD-DB30-5C8560D222B9}"/>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3675905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600C0-F8A9-7F4A-0874-F821C443045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15F809D-B29A-7D5E-AF87-2EE4FC6D5A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6FE41AE-8C39-683A-3414-ECDE25E54E7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B007DBF-3A82-D2F7-9C22-61CC570F6F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5AE2A2E-D9C3-42E4-4270-553AAE21CE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5805755-016A-D3ED-30E2-AA0021452963}"/>
              </a:ext>
            </a:extLst>
          </p:cNvPr>
          <p:cNvSpPr>
            <a:spLocks noGrp="1"/>
          </p:cNvSpPr>
          <p:nvPr>
            <p:ph type="dt" sz="half" idx="10"/>
          </p:nvPr>
        </p:nvSpPr>
        <p:spPr/>
        <p:txBody>
          <a:bodyPr/>
          <a:lstStyle/>
          <a:p>
            <a:fld id="{16242ECF-4EC5-4F6F-92F2-C9C58BEB3FE8}" type="datetimeFigureOut">
              <a:rPr lang="en-US" smtClean="0"/>
              <a:t>3/1/2024</a:t>
            </a:fld>
            <a:endParaRPr lang="en-US"/>
          </a:p>
        </p:txBody>
      </p:sp>
      <p:sp>
        <p:nvSpPr>
          <p:cNvPr id="8" name="Footer Placeholder 7">
            <a:extLst>
              <a:ext uri="{FF2B5EF4-FFF2-40B4-BE49-F238E27FC236}">
                <a16:creationId xmlns:a16="http://schemas.microsoft.com/office/drawing/2014/main" id="{F364671A-CE64-10D9-FFE4-71279307B17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C2AEB7-177D-78D4-378E-E88834D72DA0}"/>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2694562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BC70B-5246-F92F-E9D0-AC7CBCF14E0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2B44CF7-A569-AE55-00DF-B3B259C81E8A}"/>
              </a:ext>
            </a:extLst>
          </p:cNvPr>
          <p:cNvSpPr>
            <a:spLocks noGrp="1"/>
          </p:cNvSpPr>
          <p:nvPr>
            <p:ph type="dt" sz="half" idx="10"/>
          </p:nvPr>
        </p:nvSpPr>
        <p:spPr/>
        <p:txBody>
          <a:bodyPr/>
          <a:lstStyle/>
          <a:p>
            <a:fld id="{16242ECF-4EC5-4F6F-92F2-C9C58BEB3FE8}" type="datetimeFigureOut">
              <a:rPr lang="en-US" smtClean="0"/>
              <a:t>3/1/2024</a:t>
            </a:fld>
            <a:endParaRPr lang="en-US"/>
          </a:p>
        </p:txBody>
      </p:sp>
      <p:sp>
        <p:nvSpPr>
          <p:cNvPr id="4" name="Footer Placeholder 3">
            <a:extLst>
              <a:ext uri="{FF2B5EF4-FFF2-40B4-BE49-F238E27FC236}">
                <a16:creationId xmlns:a16="http://schemas.microsoft.com/office/drawing/2014/main" id="{A9476D27-72B1-18B4-5273-72B61BD7C3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86DD730-97FB-15CE-0466-73D4AC0432FF}"/>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490117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52AC97-6CBB-B8C6-618D-D2DD3D40FC14}"/>
              </a:ext>
            </a:extLst>
          </p:cNvPr>
          <p:cNvSpPr>
            <a:spLocks noGrp="1"/>
          </p:cNvSpPr>
          <p:nvPr>
            <p:ph type="dt" sz="half" idx="10"/>
          </p:nvPr>
        </p:nvSpPr>
        <p:spPr/>
        <p:txBody>
          <a:bodyPr/>
          <a:lstStyle/>
          <a:p>
            <a:fld id="{16242ECF-4EC5-4F6F-92F2-C9C58BEB3FE8}" type="datetimeFigureOut">
              <a:rPr lang="en-US" smtClean="0"/>
              <a:t>3/1/2024</a:t>
            </a:fld>
            <a:endParaRPr lang="en-US"/>
          </a:p>
        </p:txBody>
      </p:sp>
      <p:sp>
        <p:nvSpPr>
          <p:cNvPr id="3" name="Footer Placeholder 2">
            <a:extLst>
              <a:ext uri="{FF2B5EF4-FFF2-40B4-BE49-F238E27FC236}">
                <a16:creationId xmlns:a16="http://schemas.microsoft.com/office/drawing/2014/main" id="{C5F5CD89-14C1-5893-B8A1-EF15DA88775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DEDCC2E-1FCA-A275-58AC-7CA078C2870D}"/>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483095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E961A-252B-F60C-FD57-80D2990896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93E5581-D791-8ACE-889B-A91555C8A4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76234D-EC2F-7C1F-D2EA-A939EB1555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FDD210-CCAF-AAB2-03F2-12F90AD5CAFB}"/>
              </a:ext>
            </a:extLst>
          </p:cNvPr>
          <p:cNvSpPr>
            <a:spLocks noGrp="1"/>
          </p:cNvSpPr>
          <p:nvPr>
            <p:ph type="dt" sz="half" idx="10"/>
          </p:nvPr>
        </p:nvSpPr>
        <p:spPr/>
        <p:txBody>
          <a:bodyPr/>
          <a:lstStyle/>
          <a:p>
            <a:fld id="{16242ECF-4EC5-4F6F-92F2-C9C58BEB3FE8}" type="datetimeFigureOut">
              <a:rPr lang="en-US" smtClean="0"/>
              <a:t>3/1/2024</a:t>
            </a:fld>
            <a:endParaRPr lang="en-US"/>
          </a:p>
        </p:txBody>
      </p:sp>
      <p:sp>
        <p:nvSpPr>
          <p:cNvPr id="6" name="Footer Placeholder 5">
            <a:extLst>
              <a:ext uri="{FF2B5EF4-FFF2-40B4-BE49-F238E27FC236}">
                <a16:creationId xmlns:a16="http://schemas.microsoft.com/office/drawing/2014/main" id="{15D52BD2-DA5D-078A-5088-825B34BFC3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033DCB-E22E-CDA1-EB92-8C078C44B179}"/>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3037024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54A99-2421-DCB8-49E4-A0AD2C69C8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6D92BD5-E795-6BA8-20FC-72E2891774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5A731F1-61B6-9C25-1084-ED1ED7CFFA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6751C3-0562-6122-51E7-BCFC3021FA1A}"/>
              </a:ext>
            </a:extLst>
          </p:cNvPr>
          <p:cNvSpPr>
            <a:spLocks noGrp="1"/>
          </p:cNvSpPr>
          <p:nvPr>
            <p:ph type="dt" sz="half" idx="10"/>
          </p:nvPr>
        </p:nvSpPr>
        <p:spPr/>
        <p:txBody>
          <a:bodyPr/>
          <a:lstStyle/>
          <a:p>
            <a:fld id="{16242ECF-4EC5-4F6F-92F2-C9C58BEB3FE8}" type="datetimeFigureOut">
              <a:rPr lang="en-US" smtClean="0"/>
              <a:t>3/1/2024</a:t>
            </a:fld>
            <a:endParaRPr lang="en-US"/>
          </a:p>
        </p:txBody>
      </p:sp>
      <p:sp>
        <p:nvSpPr>
          <p:cNvPr id="6" name="Footer Placeholder 5">
            <a:extLst>
              <a:ext uri="{FF2B5EF4-FFF2-40B4-BE49-F238E27FC236}">
                <a16:creationId xmlns:a16="http://schemas.microsoft.com/office/drawing/2014/main" id="{C30063FB-5E1B-A73B-7E18-D25B55052F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02C885-D7DA-138A-565A-E3B3149F7D2B}"/>
              </a:ext>
            </a:extLst>
          </p:cNvPr>
          <p:cNvSpPr>
            <a:spLocks noGrp="1"/>
          </p:cNvSpPr>
          <p:nvPr>
            <p:ph type="sldNum" sz="quarter" idx="12"/>
          </p:nvPr>
        </p:nvSpPr>
        <p:spPr/>
        <p:txBody>
          <a:bodyPr/>
          <a:lstStyle/>
          <a:p>
            <a:fld id="{6E2AE41C-99D7-4F15-8155-38EF520FE5FE}" type="slidenum">
              <a:rPr lang="en-US" smtClean="0"/>
              <a:t>‹#›</a:t>
            </a:fld>
            <a:endParaRPr lang="en-US"/>
          </a:p>
        </p:txBody>
      </p:sp>
    </p:spTree>
    <p:extLst>
      <p:ext uri="{BB962C8B-B14F-4D97-AF65-F5344CB8AC3E}">
        <p14:creationId xmlns:p14="http://schemas.microsoft.com/office/powerpoint/2010/main" val="1952025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3DD8F3-6D3E-5FB9-5161-BC23C5E52F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F7B0CF6-36A8-29A0-721E-D9869FF07B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4123B-E885-F873-BBC4-465D7F8EB0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242ECF-4EC5-4F6F-92F2-C9C58BEB3FE8}" type="datetimeFigureOut">
              <a:rPr lang="en-US" smtClean="0"/>
              <a:t>3/1/2024</a:t>
            </a:fld>
            <a:endParaRPr lang="en-US"/>
          </a:p>
        </p:txBody>
      </p:sp>
      <p:sp>
        <p:nvSpPr>
          <p:cNvPr id="5" name="Footer Placeholder 4">
            <a:extLst>
              <a:ext uri="{FF2B5EF4-FFF2-40B4-BE49-F238E27FC236}">
                <a16:creationId xmlns:a16="http://schemas.microsoft.com/office/drawing/2014/main" id="{61E53C03-559F-90AC-0C25-141B074F70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E4A4977-5DA9-A57B-119B-F3280CF884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2AE41C-99D7-4F15-8155-38EF520FE5FE}" type="slidenum">
              <a:rPr lang="en-US" smtClean="0"/>
              <a:t>‹#›</a:t>
            </a:fld>
            <a:endParaRPr lang="en-US"/>
          </a:p>
        </p:txBody>
      </p:sp>
    </p:spTree>
    <p:extLst>
      <p:ext uri="{BB962C8B-B14F-4D97-AF65-F5344CB8AC3E}">
        <p14:creationId xmlns:p14="http://schemas.microsoft.com/office/powerpoint/2010/main" val="788839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ED9DA-382E-3F49-9A16-F5642CACFF74}"/>
              </a:ext>
            </a:extLst>
          </p:cNvPr>
          <p:cNvSpPr>
            <a:spLocks noGrp="1"/>
          </p:cNvSpPr>
          <p:nvPr>
            <p:ph type="ctrTitle"/>
          </p:nvPr>
        </p:nvSpPr>
        <p:spPr>
          <a:xfrm>
            <a:off x="1524000" y="1122362"/>
            <a:ext cx="9144000" cy="4659601"/>
          </a:xfrm>
        </p:spPr>
        <p:txBody>
          <a:bodyPr>
            <a:normAutofit/>
          </a:bodyPr>
          <a:lstStyle/>
          <a:p>
            <a:r>
              <a:rPr lang="en-US" dirty="0"/>
              <a:t>Lecture 17</a:t>
            </a:r>
            <a:br>
              <a:rPr lang="en-US" dirty="0"/>
            </a:br>
            <a:r>
              <a:rPr lang="en-US" dirty="0"/>
              <a:t>Confidence Intervals</a:t>
            </a:r>
            <a:br>
              <a:rPr lang="en-US" dirty="0"/>
            </a:br>
            <a:br>
              <a:rPr lang="en-US" dirty="0"/>
            </a:br>
            <a:endParaRPr lang="en-US" dirty="0"/>
          </a:p>
        </p:txBody>
      </p:sp>
    </p:spTree>
    <p:extLst>
      <p:ext uri="{BB962C8B-B14F-4D97-AF65-F5344CB8AC3E}">
        <p14:creationId xmlns:p14="http://schemas.microsoft.com/office/powerpoint/2010/main" val="2443331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28646844-6F39-E18C-76F8-44C40DB0D68E}"/>
                  </a:ext>
                </a:extLst>
              </p:cNvPr>
              <p:cNvSpPr>
                <a:spLocks noGrp="1"/>
              </p:cNvSpPr>
              <p:nvPr>
                <p:ph type="title"/>
              </p:nvPr>
            </p:nvSpPr>
            <p:spPr/>
            <p:txBody>
              <a:bodyPr/>
              <a:lstStyle/>
              <a:p>
                <a:r>
                  <a:rPr lang="en-US" dirty="0"/>
                  <a:t>Confidence Interval for </a:t>
                </a:r>
                <a14:m>
                  <m:oMath xmlns:m="http://schemas.openxmlformats.org/officeDocument/2006/math">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𝑥</m:t>
                        </m:r>
                      </m:e>
                    </m:acc>
                  </m:oMath>
                </a14:m>
                <a:endParaRPr lang="en-US" dirty="0"/>
              </a:p>
            </p:txBody>
          </p:sp>
        </mc:Choice>
        <mc:Fallback xmlns="">
          <p:sp>
            <p:nvSpPr>
              <p:cNvPr id="2" name="Title 1">
                <a:extLst>
                  <a:ext uri="{FF2B5EF4-FFF2-40B4-BE49-F238E27FC236}">
                    <a16:creationId xmlns:a16="http://schemas.microsoft.com/office/drawing/2014/main" id="{28646844-6F39-E18C-76F8-44C40DB0D68E}"/>
                  </a:ext>
                </a:extLst>
              </p:cNvPr>
              <p:cNvSpPr>
                <a:spLocks noGrp="1" noRot="1" noChangeAspect="1" noMove="1" noResize="1" noEditPoints="1" noAdjustHandles="1" noChangeArrowheads="1" noChangeShapeType="1" noTextEdit="1"/>
              </p:cNvSpPr>
              <p:nvPr>
                <p:ph type="title"/>
              </p:nvPr>
            </p:nvSpPr>
            <p:spPr>
              <a:blipFill>
                <a:blip r:embed="rId2"/>
                <a:stretch>
                  <a:fillRect l="-237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BDEAE2CA-CC89-2276-90F1-567683ABE610}"/>
                  </a:ext>
                </a:extLst>
              </p:cNvPr>
              <p:cNvSpPr>
                <a:spLocks noGrp="1"/>
              </p:cNvSpPr>
              <p:nvPr>
                <p:ph idx="1"/>
              </p:nvPr>
            </p:nvSpPr>
            <p:spPr>
              <a:xfrm>
                <a:off x="838200" y="1579418"/>
                <a:ext cx="10515600" cy="5144655"/>
              </a:xfrm>
            </p:spPr>
            <p:txBody>
              <a:bodyPr>
                <a:normAutofit fontScale="85000" lnSpcReduction="20000"/>
              </a:bodyPr>
              <a:lstStyle/>
              <a:p>
                <a:pPr marL="0" indent="0">
                  <a:buNone/>
                </a:pPr>
                <a:r>
                  <a:rPr lang="en-US" dirty="0"/>
                  <a:t>With a little algebra we can show that</a:t>
                </a:r>
              </a:p>
              <a:p>
                <a:pPr marL="0" indent="0">
                  <a:buNone/>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𝑃</m:t>
                      </m:r>
                      <m:d>
                        <m:dPr>
                          <m:ctrlPr>
                            <a:rPr lang="en-US" i="1">
                              <a:latin typeface="Cambria Math" panose="02040503050406030204" pitchFamily="18" charset="0"/>
                            </a:rPr>
                          </m:ctrlPr>
                        </m:dPr>
                        <m:e>
                          <m:r>
                            <a:rPr lang="en-US" i="1">
                              <a:latin typeface="Cambria Math" panose="02040503050406030204" pitchFamily="18" charset="0"/>
                            </a:rPr>
                            <m:t>𝜇</m:t>
                          </m:r>
                          <m:r>
                            <a:rPr lang="en-US" i="1">
                              <a:latin typeface="Cambria Math" panose="02040503050406030204" pitchFamily="18" charset="0"/>
                            </a:rPr>
                            <m:t> −2 </m:t>
                          </m:r>
                          <m:f>
                            <m:fPr>
                              <m:ctrlPr>
                                <a:rPr lang="en-US" i="1">
                                  <a:latin typeface="Cambria Math" panose="02040503050406030204" pitchFamily="18" charset="0"/>
                                </a:rPr>
                              </m:ctrlPr>
                            </m:fPr>
                            <m:num>
                              <m:r>
                                <a:rPr lang="en-US" i="1">
                                  <a:latin typeface="Cambria Math" panose="02040503050406030204" pitchFamily="18" charset="0"/>
                                </a:rPr>
                                <m:t>𝜎</m:t>
                              </m:r>
                            </m:num>
                            <m:den>
                              <m:rad>
                                <m:radPr>
                                  <m:degHide m:val="on"/>
                                  <m:ctrlPr>
                                    <a:rPr lang="en-US" i="1">
                                      <a:latin typeface="Cambria Math" panose="02040503050406030204" pitchFamily="18" charset="0"/>
                                    </a:rPr>
                                  </m:ctrlPr>
                                </m:radPr>
                                <m:deg/>
                                <m:e>
                                  <m:r>
                                    <a:rPr lang="en-US" i="1">
                                      <a:latin typeface="Cambria Math" panose="02040503050406030204" pitchFamily="18" charset="0"/>
                                    </a:rPr>
                                    <m:t>𝑛</m:t>
                                  </m:r>
                                </m:e>
                              </m:rad>
                            </m:den>
                          </m:f>
                          <m:r>
                            <a:rPr lang="en-US" i="1">
                              <a:latin typeface="Cambria Math" panose="02040503050406030204" pitchFamily="18" charset="0"/>
                            </a:rPr>
                            <m:t>&lt;</m:t>
                          </m:r>
                          <m:acc>
                            <m:accPr>
                              <m:chr m:val="̅"/>
                              <m:ctrlPr>
                                <a:rPr lang="en-US" i="1">
                                  <a:latin typeface="Cambria Math" panose="02040503050406030204" pitchFamily="18" charset="0"/>
                                </a:rPr>
                              </m:ctrlPr>
                            </m:accPr>
                            <m:e>
                              <m:r>
                                <a:rPr lang="en-US" i="1">
                                  <a:latin typeface="Cambria Math" panose="02040503050406030204" pitchFamily="18" charset="0"/>
                                </a:rPr>
                                <m:t>𝑥</m:t>
                              </m:r>
                            </m:e>
                          </m:acc>
                          <m:r>
                            <a:rPr lang="en-US" i="1">
                              <a:latin typeface="Cambria Math" panose="02040503050406030204" pitchFamily="18" charset="0"/>
                            </a:rPr>
                            <m:t>&lt;</m:t>
                          </m:r>
                          <m:r>
                            <a:rPr lang="en-US" i="1">
                              <a:latin typeface="Cambria Math" panose="02040503050406030204" pitchFamily="18" charset="0"/>
                            </a:rPr>
                            <m:t>𝜇</m:t>
                          </m:r>
                          <m:r>
                            <a:rPr lang="en-US" i="1">
                              <a:latin typeface="Cambria Math" panose="02040503050406030204" pitchFamily="18" charset="0"/>
                            </a:rPr>
                            <m:t>+2</m:t>
                          </m:r>
                          <m:f>
                            <m:fPr>
                              <m:ctrlPr>
                                <a:rPr lang="en-US" i="1">
                                  <a:latin typeface="Cambria Math" panose="02040503050406030204" pitchFamily="18" charset="0"/>
                                </a:rPr>
                              </m:ctrlPr>
                            </m:fPr>
                            <m:num>
                              <m:r>
                                <a:rPr lang="en-US" i="1">
                                  <a:latin typeface="Cambria Math" panose="02040503050406030204" pitchFamily="18" charset="0"/>
                                </a:rPr>
                                <m:t>𝜎</m:t>
                              </m:r>
                            </m:num>
                            <m:den>
                              <m:rad>
                                <m:radPr>
                                  <m:degHide m:val="on"/>
                                  <m:ctrlPr>
                                    <a:rPr lang="en-US" i="1">
                                      <a:latin typeface="Cambria Math" panose="02040503050406030204" pitchFamily="18" charset="0"/>
                                    </a:rPr>
                                  </m:ctrlPr>
                                </m:radPr>
                                <m:deg/>
                                <m:e>
                                  <m:r>
                                    <a:rPr lang="en-US" i="1">
                                      <a:latin typeface="Cambria Math" panose="02040503050406030204" pitchFamily="18" charset="0"/>
                                    </a:rPr>
                                    <m:t>𝑛</m:t>
                                  </m:r>
                                </m:e>
                              </m:rad>
                            </m:den>
                          </m:f>
                        </m:e>
                      </m:d>
                      <m:r>
                        <a:rPr lang="en-US" i="1">
                          <a:latin typeface="Cambria Math" panose="02040503050406030204" pitchFamily="18" charset="0"/>
                        </a:rPr>
                        <m:t>≈0.95</m:t>
                      </m:r>
                    </m:oMath>
                  </m:oMathPara>
                </a14:m>
                <a:endParaRPr lang="en-US" dirty="0"/>
              </a:p>
              <a:p>
                <a:pPr marL="0" indent="0">
                  <a:buNone/>
                </a:pPr>
                <a:r>
                  <a:rPr lang="en-US" dirty="0"/>
                  <a:t>Then </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𝑃</m:t>
                      </m:r>
                      <m:d>
                        <m:dPr>
                          <m:ctrlPr>
                            <a:rPr lang="en-US" b="0" i="1" smtClean="0">
                              <a:latin typeface="Cambria Math" panose="02040503050406030204" pitchFamily="18" charset="0"/>
                            </a:rPr>
                          </m:ctrlPr>
                        </m:dPr>
                        <m:e>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𝑥</m:t>
                              </m:r>
                            </m:e>
                          </m:acc>
                          <m:r>
                            <a:rPr lang="en-US" b="0" i="1" smtClean="0">
                              <a:latin typeface="Cambria Math" panose="02040503050406030204" pitchFamily="18" charset="0"/>
                            </a:rPr>
                            <m:t> −2 </m:t>
                          </m:r>
                          <m:f>
                            <m:fPr>
                              <m:ctrlPr>
                                <a:rPr lang="en-US" b="0" i="1" smtClean="0">
                                  <a:latin typeface="Cambria Math" panose="02040503050406030204" pitchFamily="18" charset="0"/>
                                </a:rPr>
                              </m:ctrlPr>
                            </m:fPr>
                            <m:num>
                              <m:r>
                                <a:rPr lang="en-US" b="0" i="1" smtClean="0">
                                  <a:latin typeface="Cambria Math" panose="02040503050406030204" pitchFamily="18" charset="0"/>
                                </a:rPr>
                                <m:t>𝜎</m:t>
                              </m:r>
                            </m:num>
                            <m:den>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𝑛</m:t>
                                  </m:r>
                                </m:e>
                              </m:rad>
                            </m:den>
                          </m:f>
                          <m:r>
                            <a:rPr lang="en-US" b="0" i="1" smtClean="0">
                              <a:latin typeface="Cambria Math" panose="02040503050406030204" pitchFamily="18" charset="0"/>
                            </a:rPr>
                            <m:t>&lt;</m:t>
                          </m:r>
                          <m:r>
                            <a:rPr lang="en-US" b="0" i="1" smtClean="0">
                              <a:latin typeface="Cambria Math" panose="02040503050406030204" pitchFamily="18" charset="0"/>
                            </a:rPr>
                            <m:t>𝜇</m:t>
                          </m:r>
                          <m:r>
                            <a:rPr lang="en-US" b="0" i="1" smtClean="0">
                              <a:latin typeface="Cambria Math" panose="02040503050406030204" pitchFamily="18" charset="0"/>
                            </a:rPr>
                            <m:t>&lt;</m:t>
                          </m:r>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𝑥</m:t>
                              </m:r>
                            </m:e>
                          </m:acc>
                          <m:r>
                            <a:rPr lang="en-US" b="0" i="1" smtClean="0">
                              <a:latin typeface="Cambria Math" panose="02040503050406030204" pitchFamily="18" charset="0"/>
                            </a:rPr>
                            <m:t>+2</m:t>
                          </m:r>
                          <m:f>
                            <m:fPr>
                              <m:ctrlPr>
                                <a:rPr lang="en-US" b="0" i="1" smtClean="0">
                                  <a:latin typeface="Cambria Math" panose="02040503050406030204" pitchFamily="18" charset="0"/>
                                </a:rPr>
                              </m:ctrlPr>
                            </m:fPr>
                            <m:num>
                              <m:r>
                                <a:rPr lang="en-US" b="0" i="1" smtClean="0">
                                  <a:latin typeface="Cambria Math" panose="02040503050406030204" pitchFamily="18" charset="0"/>
                                </a:rPr>
                                <m:t>𝜎</m:t>
                              </m:r>
                            </m:num>
                            <m:den>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𝑛</m:t>
                                  </m:r>
                                </m:e>
                              </m:rad>
                            </m:den>
                          </m:f>
                        </m:e>
                      </m:d>
                      <m:r>
                        <a:rPr lang="en-US" b="0" i="1" smtClean="0">
                          <a:latin typeface="Cambria Math" panose="02040503050406030204" pitchFamily="18" charset="0"/>
                        </a:rPr>
                        <m:t>≈0.95</m:t>
                      </m:r>
                    </m:oMath>
                  </m:oMathPara>
                </a14:m>
                <a:endParaRPr lang="en-US" dirty="0"/>
              </a:p>
              <a:p>
                <a:pPr marL="0" indent="0">
                  <a:buNone/>
                </a:pPr>
                <a:endParaRPr lang="en-US" dirty="0"/>
              </a:p>
              <a:p>
                <a:pPr marL="0" indent="0">
                  <a:buNone/>
                </a:pPr>
                <a:r>
                  <a:rPr lang="en-US" dirty="0"/>
                  <a:t>The </a:t>
                </a:r>
                <a:r>
                  <a:rPr lang="en-US" b="1" dirty="0"/>
                  <a:t>Confidence Interval for </a:t>
                </a:r>
                <a14:m>
                  <m:oMath xmlns:m="http://schemas.openxmlformats.org/officeDocument/2006/math">
                    <m:acc>
                      <m:accPr>
                        <m:chr m:val="̅"/>
                        <m:ctrlPr>
                          <a:rPr lang="en-US" b="1" i="1" smtClean="0">
                            <a:latin typeface="Cambria Math" panose="02040503050406030204" pitchFamily="18" charset="0"/>
                          </a:rPr>
                        </m:ctrlPr>
                      </m:accPr>
                      <m:e>
                        <m:r>
                          <a:rPr lang="en-US" b="0" i="1" smtClean="0">
                            <a:latin typeface="Cambria Math" panose="02040503050406030204" pitchFamily="18" charset="0"/>
                          </a:rPr>
                          <m:t>𝑥</m:t>
                        </m:r>
                      </m:e>
                    </m:acc>
                  </m:oMath>
                </a14:m>
                <a:r>
                  <a:rPr lang="en-US" dirty="0"/>
                  <a:t> is</a:t>
                </a:r>
              </a:p>
              <a:p>
                <a:pPr marL="0" indent="0">
                  <a:buNone/>
                </a:pPr>
                <a14:m>
                  <m:oMathPara xmlns:m="http://schemas.openxmlformats.org/officeDocument/2006/math">
                    <m:oMathParaPr>
                      <m:jc m:val="centerGroup"/>
                    </m:oMathParaPr>
                    <m:oMath xmlns:m="http://schemas.openxmlformats.org/officeDocument/2006/math">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𝑥</m:t>
                          </m:r>
                        </m:e>
                      </m:acc>
                      <m:r>
                        <a:rPr lang="en-US" i="1">
                          <a:latin typeface="Cambria Math" panose="02040503050406030204" pitchFamily="18" charset="0"/>
                          <a:ea typeface="Cambria Math" panose="02040503050406030204" pitchFamily="18" charset="0"/>
                        </a:rPr>
                        <m:t>±</m:t>
                      </m:r>
                      <m:r>
                        <a:rPr lang="en-US" b="0" i="1" smtClean="0">
                          <a:latin typeface="Cambria Math" panose="02040503050406030204" pitchFamily="18" charset="0"/>
                        </a:rPr>
                        <m:t>2 </m:t>
                      </m:r>
                      <m:f>
                        <m:fPr>
                          <m:ctrlPr>
                            <a:rPr lang="en-US" b="0" i="1" smtClean="0">
                              <a:latin typeface="Cambria Math" panose="02040503050406030204" pitchFamily="18" charset="0"/>
                            </a:rPr>
                          </m:ctrlPr>
                        </m:fPr>
                        <m:num>
                          <m:r>
                            <a:rPr lang="en-US" b="0" i="1" smtClean="0">
                              <a:latin typeface="Cambria Math" panose="02040503050406030204" pitchFamily="18" charset="0"/>
                            </a:rPr>
                            <m:t>𝜎</m:t>
                          </m:r>
                        </m:num>
                        <m:den>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𝑛</m:t>
                              </m:r>
                            </m:e>
                          </m:rad>
                        </m:den>
                      </m:f>
                      <m:r>
                        <a:rPr lang="en-US" b="0" i="1" smtClean="0">
                          <a:latin typeface="Cambria Math" panose="02040503050406030204" pitchFamily="18" charset="0"/>
                        </a:rPr>
                        <m:t>→</m:t>
                      </m:r>
                      <m:d>
                        <m:dPr>
                          <m:ctrlPr>
                            <a:rPr lang="en-US" b="0" i="1" smtClean="0">
                              <a:latin typeface="Cambria Math" panose="02040503050406030204" pitchFamily="18" charset="0"/>
                            </a:rPr>
                          </m:ctrlPr>
                        </m:dPr>
                        <m:e>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𝑥</m:t>
                              </m:r>
                            </m:e>
                          </m:acc>
                          <m:r>
                            <a:rPr lang="en-US" i="1">
                              <a:latin typeface="Cambria Math" panose="02040503050406030204" pitchFamily="18" charset="0"/>
                            </a:rPr>
                            <m:t>−2 </m:t>
                          </m:r>
                          <m:f>
                            <m:fPr>
                              <m:ctrlPr>
                                <a:rPr lang="en-US" i="1">
                                  <a:latin typeface="Cambria Math" panose="02040503050406030204" pitchFamily="18" charset="0"/>
                                </a:rPr>
                              </m:ctrlPr>
                            </m:fPr>
                            <m:num>
                              <m:r>
                                <a:rPr lang="en-US" i="1">
                                  <a:latin typeface="Cambria Math" panose="02040503050406030204" pitchFamily="18" charset="0"/>
                                </a:rPr>
                                <m:t>𝜎</m:t>
                              </m:r>
                            </m:num>
                            <m:den>
                              <m:rad>
                                <m:radPr>
                                  <m:degHide m:val="on"/>
                                  <m:ctrlPr>
                                    <a:rPr lang="en-US" i="1">
                                      <a:latin typeface="Cambria Math" panose="02040503050406030204" pitchFamily="18" charset="0"/>
                                    </a:rPr>
                                  </m:ctrlPr>
                                </m:radPr>
                                <m:deg/>
                                <m:e>
                                  <m:r>
                                    <a:rPr lang="en-US" i="1">
                                      <a:latin typeface="Cambria Math" panose="02040503050406030204" pitchFamily="18" charset="0"/>
                                    </a:rPr>
                                    <m:t>𝑛</m:t>
                                  </m:r>
                                </m:e>
                              </m:rad>
                            </m:den>
                          </m:f>
                          <m:r>
                            <a:rPr lang="en-US" b="0" i="1" smtClean="0">
                              <a:latin typeface="Cambria Math" panose="02040503050406030204" pitchFamily="18" charset="0"/>
                            </a:rPr>
                            <m:t>,</m:t>
                          </m:r>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𝑥</m:t>
                              </m:r>
                            </m:e>
                          </m:acc>
                          <m:r>
                            <a:rPr lang="en-US" b="0" i="1" smtClean="0">
                              <a:latin typeface="Cambria Math" panose="02040503050406030204" pitchFamily="18" charset="0"/>
                            </a:rPr>
                            <m:t>+</m:t>
                          </m:r>
                          <m:r>
                            <a:rPr lang="en-US" i="1">
                              <a:latin typeface="Cambria Math" panose="02040503050406030204" pitchFamily="18" charset="0"/>
                            </a:rPr>
                            <m:t>2 </m:t>
                          </m:r>
                          <m:f>
                            <m:fPr>
                              <m:ctrlPr>
                                <a:rPr lang="en-US" i="1">
                                  <a:latin typeface="Cambria Math" panose="02040503050406030204" pitchFamily="18" charset="0"/>
                                </a:rPr>
                              </m:ctrlPr>
                            </m:fPr>
                            <m:num>
                              <m:r>
                                <a:rPr lang="en-US" i="1">
                                  <a:latin typeface="Cambria Math" panose="02040503050406030204" pitchFamily="18" charset="0"/>
                                </a:rPr>
                                <m:t>𝜎</m:t>
                              </m:r>
                            </m:num>
                            <m:den>
                              <m:rad>
                                <m:radPr>
                                  <m:degHide m:val="on"/>
                                  <m:ctrlPr>
                                    <a:rPr lang="en-US" i="1">
                                      <a:latin typeface="Cambria Math" panose="02040503050406030204" pitchFamily="18" charset="0"/>
                                    </a:rPr>
                                  </m:ctrlPr>
                                </m:radPr>
                                <m:deg/>
                                <m:e>
                                  <m:r>
                                    <a:rPr lang="en-US" i="1">
                                      <a:latin typeface="Cambria Math" panose="02040503050406030204" pitchFamily="18" charset="0"/>
                                    </a:rPr>
                                    <m:t>𝑛</m:t>
                                  </m:r>
                                </m:e>
                              </m:rad>
                            </m:den>
                          </m:f>
                        </m:e>
                      </m:d>
                    </m:oMath>
                  </m:oMathPara>
                </a14:m>
                <a:endParaRPr lang="en-US" dirty="0"/>
              </a:p>
              <a:p>
                <a:pPr marL="0" indent="0">
                  <a:buNone/>
                </a:pPr>
                <a:endParaRPr lang="en-US" dirty="0"/>
              </a:p>
              <a:p>
                <a:pPr marL="0" indent="0">
                  <a:buNone/>
                </a:pPr>
                <a:r>
                  <a:rPr lang="en-US" dirty="0"/>
                  <a:t>Has a probability of approximately </a:t>
                </a:r>
                <a14:m>
                  <m:oMath xmlns:m="http://schemas.openxmlformats.org/officeDocument/2006/math">
                    <m:r>
                      <a:rPr lang="en-US" b="0" i="1" smtClean="0">
                        <a:latin typeface="Cambria Math" panose="02040503050406030204" pitchFamily="18" charset="0"/>
                      </a:rPr>
                      <m:t>0.95</m:t>
                    </m:r>
                  </m:oMath>
                </a14:m>
                <a:r>
                  <a:rPr lang="en-US" dirty="0"/>
                  <a:t> of containing </a:t>
                </a:r>
                <a14:m>
                  <m:oMath xmlns:m="http://schemas.openxmlformats.org/officeDocument/2006/math">
                    <m:r>
                      <a:rPr lang="en-US" b="0" i="1" smtClean="0">
                        <a:latin typeface="Cambria Math" panose="02040503050406030204" pitchFamily="18" charset="0"/>
                      </a:rPr>
                      <m:t>𝜇</m:t>
                    </m:r>
                  </m:oMath>
                </a14:m>
                <a:endParaRPr lang="en-US" dirty="0"/>
              </a:p>
              <a:p>
                <a:pPr marL="0" indent="0">
                  <a:buNone/>
                </a:pPr>
                <a:r>
                  <a:rPr lang="en-US" dirty="0"/>
                  <a:t>we need to replace all parameters in the equations above with their respective estimates because the parameters are unknown</a:t>
                </a:r>
              </a:p>
            </p:txBody>
          </p:sp>
        </mc:Choice>
        <mc:Fallback>
          <p:sp>
            <p:nvSpPr>
              <p:cNvPr id="3" name="Content Placeholder 2">
                <a:extLst>
                  <a:ext uri="{FF2B5EF4-FFF2-40B4-BE49-F238E27FC236}">
                    <a16:creationId xmlns:a16="http://schemas.microsoft.com/office/drawing/2014/main" id="{BDEAE2CA-CC89-2276-90F1-567683ABE610}"/>
                  </a:ext>
                </a:extLst>
              </p:cNvPr>
              <p:cNvSpPr>
                <a:spLocks noGrp="1" noRot="1" noChangeAspect="1" noMove="1" noResize="1" noEditPoints="1" noAdjustHandles="1" noChangeArrowheads="1" noChangeShapeType="1" noTextEdit="1"/>
              </p:cNvSpPr>
              <p:nvPr>
                <p:ph idx="1"/>
              </p:nvPr>
            </p:nvSpPr>
            <p:spPr>
              <a:xfrm>
                <a:off x="838200" y="1579418"/>
                <a:ext cx="10515600" cy="5144655"/>
              </a:xfrm>
              <a:blipFill>
                <a:blip r:embed="rId3"/>
                <a:stretch>
                  <a:fillRect l="-928" t="-2725" b="-2607"/>
                </a:stretch>
              </a:blipFill>
            </p:spPr>
            <p:txBody>
              <a:bodyPr/>
              <a:lstStyle/>
              <a:p>
                <a:r>
                  <a:rPr lang="en-US">
                    <a:noFill/>
                  </a:rPr>
                  <a:t> </a:t>
                </a:r>
              </a:p>
            </p:txBody>
          </p:sp>
        </mc:Fallback>
      </mc:AlternateContent>
    </p:spTree>
    <p:extLst>
      <p:ext uri="{BB962C8B-B14F-4D97-AF65-F5344CB8AC3E}">
        <p14:creationId xmlns:p14="http://schemas.microsoft.com/office/powerpoint/2010/main" val="2561375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2D4A0861-9251-6EAD-3913-7BF4366CD4B6}"/>
                  </a:ext>
                </a:extLst>
              </p:cNvPr>
              <p:cNvSpPr>
                <a:spLocks noGrp="1"/>
              </p:cNvSpPr>
              <p:nvPr>
                <p:ph type="title"/>
              </p:nvPr>
            </p:nvSpPr>
            <p:spPr/>
            <p:txBody>
              <a:bodyPr/>
              <a:lstStyle/>
              <a:p>
                <a:r>
                  <a:rPr lang="en-US" dirty="0"/>
                  <a:t>Confidence Interval for </a:t>
                </a:r>
                <a14:m>
                  <m:oMath xmlns:m="http://schemas.openxmlformats.org/officeDocument/2006/math">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𝑝</m:t>
                        </m:r>
                      </m:e>
                    </m:acc>
                  </m:oMath>
                </a14:m>
                <a:endParaRPr lang="en-US" dirty="0"/>
              </a:p>
            </p:txBody>
          </p:sp>
        </mc:Choice>
        <mc:Fallback xmlns="">
          <p:sp>
            <p:nvSpPr>
              <p:cNvPr id="2" name="Title 1">
                <a:extLst>
                  <a:ext uri="{FF2B5EF4-FFF2-40B4-BE49-F238E27FC236}">
                    <a16:creationId xmlns:a16="http://schemas.microsoft.com/office/drawing/2014/main" id="{2D4A0861-9251-6EAD-3913-7BF4366CD4B6}"/>
                  </a:ext>
                </a:extLst>
              </p:cNvPr>
              <p:cNvSpPr>
                <a:spLocks noGrp="1" noRot="1" noChangeAspect="1" noMove="1" noResize="1" noEditPoints="1" noAdjustHandles="1" noChangeArrowheads="1" noChangeShapeType="1" noTextEdit="1"/>
              </p:cNvSpPr>
              <p:nvPr>
                <p:ph type="title"/>
              </p:nvPr>
            </p:nvSpPr>
            <p:spPr>
              <a:blipFill>
                <a:blip r:embed="rId2"/>
                <a:stretch>
                  <a:fillRect l="-237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46AA989-A5E3-3278-C799-EC2AB452D653}"/>
                  </a:ext>
                </a:extLst>
              </p:cNvPr>
              <p:cNvSpPr>
                <a:spLocks noGrp="1"/>
              </p:cNvSpPr>
              <p:nvPr>
                <p:ph idx="1"/>
              </p:nvPr>
            </p:nvSpPr>
            <p:spPr/>
            <p:txBody>
              <a:bodyPr/>
              <a:lstStyle/>
              <a:p>
                <a:r>
                  <a:rPr lang="en-US" dirty="0"/>
                  <a:t>We can use the same approach to derive a confidence interval for a sample proportion</a:t>
                </a:r>
              </a:p>
              <a:p>
                <a:endParaRPr lang="en-US" dirty="0"/>
              </a:p>
              <a:p>
                <a:pPr marL="0" indent="0">
                  <a:buNone/>
                </a:pPr>
                <a14:m>
                  <m:oMathPara xmlns:m="http://schemas.openxmlformats.org/officeDocument/2006/math">
                    <m:oMathParaPr>
                      <m:jc m:val="centerGroup"/>
                    </m:oMathParaPr>
                    <m:oMath xmlns:m="http://schemas.openxmlformats.org/officeDocument/2006/math">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𝑝</m:t>
                          </m:r>
                        </m:e>
                      </m:acc>
                      <m:r>
                        <a:rPr lang="en-US" i="1" dirty="0" smtClean="0">
                          <a:latin typeface="Cambria Math" panose="02040503050406030204" pitchFamily="18" charset="0"/>
                          <a:ea typeface="Cambria Math" panose="02040503050406030204" pitchFamily="18" charset="0"/>
                        </a:rPr>
                        <m:t>±</m:t>
                      </m:r>
                      <m:r>
                        <a:rPr lang="en-US" b="0" i="1" dirty="0" smtClean="0">
                          <a:latin typeface="Cambria Math" panose="02040503050406030204" pitchFamily="18" charset="0"/>
                          <a:ea typeface="Cambria Math" panose="02040503050406030204" pitchFamily="18" charset="0"/>
                        </a:rPr>
                        <m:t>2</m:t>
                      </m:r>
                      <m:rad>
                        <m:radPr>
                          <m:degHide m:val="on"/>
                          <m:ctrlPr>
                            <a:rPr lang="en-US" b="0" i="1" dirty="0" smtClean="0">
                              <a:latin typeface="Cambria Math" panose="02040503050406030204" pitchFamily="18" charset="0"/>
                              <a:ea typeface="Cambria Math" panose="02040503050406030204" pitchFamily="18" charset="0"/>
                            </a:rPr>
                          </m:ctrlPr>
                        </m:radPr>
                        <m:deg/>
                        <m:e>
                          <m:f>
                            <m:fPr>
                              <m:ctrlPr>
                                <a:rPr lang="en-US" b="0" i="1" dirty="0" smtClean="0">
                                  <a:latin typeface="Cambria Math" panose="02040503050406030204" pitchFamily="18" charset="0"/>
                                  <a:ea typeface="Cambria Math" panose="02040503050406030204" pitchFamily="18" charset="0"/>
                                </a:rPr>
                              </m:ctrlPr>
                            </m:fPr>
                            <m:num>
                              <m:r>
                                <a:rPr lang="en-US" b="0" i="1" dirty="0" smtClean="0">
                                  <a:latin typeface="Cambria Math" panose="02040503050406030204" pitchFamily="18" charset="0"/>
                                  <a:ea typeface="Cambria Math" panose="02040503050406030204" pitchFamily="18" charset="0"/>
                                </a:rPr>
                                <m:t>𝑝</m:t>
                              </m:r>
                              <m:r>
                                <a:rPr lang="en-US" b="0" i="1" dirty="0" smtClean="0">
                                  <a:latin typeface="Cambria Math" panose="02040503050406030204" pitchFamily="18" charset="0"/>
                                  <a:ea typeface="Cambria Math" panose="02040503050406030204" pitchFamily="18" charset="0"/>
                                </a:rPr>
                                <m:t>(1−</m:t>
                              </m:r>
                              <m:r>
                                <a:rPr lang="en-US" b="0" i="1" dirty="0" smtClean="0">
                                  <a:latin typeface="Cambria Math" panose="02040503050406030204" pitchFamily="18" charset="0"/>
                                  <a:ea typeface="Cambria Math" panose="02040503050406030204" pitchFamily="18" charset="0"/>
                                </a:rPr>
                                <m:t>𝑝</m:t>
                              </m:r>
                              <m:r>
                                <a:rPr lang="en-US" b="0" i="1" dirty="0" smtClean="0">
                                  <a:latin typeface="Cambria Math" panose="02040503050406030204" pitchFamily="18" charset="0"/>
                                  <a:ea typeface="Cambria Math" panose="02040503050406030204" pitchFamily="18" charset="0"/>
                                </a:rPr>
                                <m:t>)</m:t>
                              </m:r>
                            </m:num>
                            <m:den>
                              <m:r>
                                <a:rPr lang="en-US" b="0" i="1" dirty="0" smtClean="0">
                                  <a:latin typeface="Cambria Math" panose="02040503050406030204" pitchFamily="18" charset="0"/>
                                  <a:ea typeface="Cambria Math" panose="02040503050406030204" pitchFamily="18" charset="0"/>
                                </a:rPr>
                                <m:t>𝑛</m:t>
                              </m:r>
                            </m:den>
                          </m:f>
                        </m:e>
                      </m:rad>
                      <m:r>
                        <a:rPr lang="en-US" b="0" i="1" dirty="0" smtClean="0">
                          <a:latin typeface="Cambria Math" panose="02040503050406030204" pitchFamily="18" charset="0"/>
                          <a:ea typeface="Cambria Math" panose="02040503050406030204" pitchFamily="18" charset="0"/>
                        </a:rPr>
                        <m:t>  →   </m:t>
                      </m:r>
                      <m:d>
                        <m:dPr>
                          <m:ctrlPr>
                            <a:rPr lang="en-US" b="0" i="1" dirty="0" smtClean="0">
                              <a:latin typeface="Cambria Math" panose="02040503050406030204" pitchFamily="18" charset="0"/>
                              <a:ea typeface="Cambria Math" panose="02040503050406030204" pitchFamily="18" charset="0"/>
                            </a:rPr>
                          </m:ctrlPr>
                        </m:dPr>
                        <m:e>
                          <m:acc>
                            <m:accPr>
                              <m:chr m:val="̂"/>
                              <m:ctrlPr>
                                <a:rPr lang="en-US" i="1">
                                  <a:latin typeface="Cambria Math" panose="02040503050406030204" pitchFamily="18" charset="0"/>
                                </a:rPr>
                              </m:ctrlPr>
                            </m:accPr>
                            <m:e>
                              <m:r>
                                <a:rPr lang="en-US" i="1">
                                  <a:latin typeface="Cambria Math" panose="02040503050406030204" pitchFamily="18" charset="0"/>
                                </a:rPr>
                                <m:t>𝑝</m:t>
                              </m:r>
                            </m:e>
                          </m:acc>
                          <m:r>
                            <a:rPr lang="en-US" b="0" i="1" smtClean="0">
                              <a:latin typeface="Cambria Math" panose="02040503050406030204" pitchFamily="18" charset="0"/>
                            </a:rPr>
                            <m:t>−</m:t>
                          </m:r>
                          <m:r>
                            <a:rPr lang="en-US" i="1" dirty="0">
                              <a:latin typeface="Cambria Math" panose="02040503050406030204" pitchFamily="18" charset="0"/>
                              <a:ea typeface="Cambria Math" panose="02040503050406030204" pitchFamily="18" charset="0"/>
                            </a:rPr>
                            <m:t>2</m:t>
                          </m:r>
                          <m:rad>
                            <m:radPr>
                              <m:degHide m:val="on"/>
                              <m:ctrlPr>
                                <a:rPr lang="en-US" i="1" dirty="0">
                                  <a:latin typeface="Cambria Math" panose="02040503050406030204" pitchFamily="18" charset="0"/>
                                  <a:ea typeface="Cambria Math" panose="02040503050406030204" pitchFamily="18" charset="0"/>
                                </a:rPr>
                              </m:ctrlPr>
                            </m:radPr>
                            <m:deg/>
                            <m:e>
                              <m:f>
                                <m:fPr>
                                  <m:ctrlPr>
                                    <a:rPr lang="en-US" i="1" dirty="0">
                                      <a:latin typeface="Cambria Math" panose="02040503050406030204" pitchFamily="18" charset="0"/>
                                      <a:ea typeface="Cambria Math" panose="02040503050406030204" pitchFamily="18" charset="0"/>
                                    </a:rPr>
                                  </m:ctrlPr>
                                </m:fPr>
                                <m:num>
                                  <m:r>
                                    <a:rPr lang="en-US" i="1" dirty="0">
                                      <a:latin typeface="Cambria Math" panose="02040503050406030204" pitchFamily="18" charset="0"/>
                                      <a:ea typeface="Cambria Math" panose="02040503050406030204" pitchFamily="18" charset="0"/>
                                    </a:rPr>
                                    <m:t>𝑝</m:t>
                                  </m:r>
                                  <m:d>
                                    <m:dPr>
                                      <m:ctrlPr>
                                        <a:rPr lang="en-US" i="1" dirty="0">
                                          <a:latin typeface="Cambria Math" panose="02040503050406030204" pitchFamily="18" charset="0"/>
                                          <a:ea typeface="Cambria Math" panose="02040503050406030204" pitchFamily="18" charset="0"/>
                                        </a:rPr>
                                      </m:ctrlPr>
                                    </m:dPr>
                                    <m:e>
                                      <m:r>
                                        <a:rPr lang="en-US" i="1" dirty="0">
                                          <a:latin typeface="Cambria Math" panose="02040503050406030204" pitchFamily="18" charset="0"/>
                                          <a:ea typeface="Cambria Math" panose="02040503050406030204" pitchFamily="18" charset="0"/>
                                        </a:rPr>
                                        <m:t>1−</m:t>
                                      </m:r>
                                      <m:r>
                                        <a:rPr lang="en-US" i="1" dirty="0">
                                          <a:latin typeface="Cambria Math" panose="02040503050406030204" pitchFamily="18" charset="0"/>
                                          <a:ea typeface="Cambria Math" panose="02040503050406030204" pitchFamily="18" charset="0"/>
                                        </a:rPr>
                                        <m:t>𝑝</m:t>
                                      </m:r>
                                    </m:e>
                                  </m:d>
                                </m:num>
                                <m:den>
                                  <m:r>
                                    <a:rPr lang="en-US" i="1" dirty="0">
                                      <a:latin typeface="Cambria Math" panose="02040503050406030204" pitchFamily="18" charset="0"/>
                                      <a:ea typeface="Cambria Math" panose="02040503050406030204" pitchFamily="18" charset="0"/>
                                    </a:rPr>
                                    <m:t>𝑛</m:t>
                                  </m:r>
                                </m:den>
                              </m:f>
                            </m:e>
                          </m:rad>
                          <m:r>
                            <a:rPr lang="en-US" b="0" i="1" dirty="0" smtClean="0">
                              <a:latin typeface="Cambria Math" panose="02040503050406030204" pitchFamily="18" charset="0"/>
                              <a:ea typeface="Cambria Math" panose="02040503050406030204" pitchFamily="18" charset="0"/>
                            </a:rPr>
                            <m:t>,</m:t>
                          </m:r>
                          <m:acc>
                            <m:accPr>
                              <m:chr m:val="̂"/>
                              <m:ctrlPr>
                                <a:rPr lang="en-US" i="1">
                                  <a:latin typeface="Cambria Math" panose="02040503050406030204" pitchFamily="18" charset="0"/>
                                </a:rPr>
                              </m:ctrlPr>
                            </m:accPr>
                            <m:e>
                              <m:r>
                                <a:rPr lang="en-US" i="1">
                                  <a:latin typeface="Cambria Math" panose="02040503050406030204" pitchFamily="18" charset="0"/>
                                </a:rPr>
                                <m:t>𝑝</m:t>
                              </m:r>
                            </m:e>
                          </m:acc>
                          <m:r>
                            <a:rPr lang="en-US" b="0" i="1" smtClean="0">
                              <a:latin typeface="Cambria Math" panose="02040503050406030204" pitchFamily="18" charset="0"/>
                            </a:rPr>
                            <m:t>+</m:t>
                          </m:r>
                          <m:r>
                            <a:rPr lang="en-US" i="1" dirty="0">
                              <a:latin typeface="Cambria Math" panose="02040503050406030204" pitchFamily="18" charset="0"/>
                              <a:ea typeface="Cambria Math" panose="02040503050406030204" pitchFamily="18" charset="0"/>
                            </a:rPr>
                            <m:t>2</m:t>
                          </m:r>
                          <m:rad>
                            <m:radPr>
                              <m:degHide m:val="on"/>
                              <m:ctrlPr>
                                <a:rPr lang="en-US" i="1" dirty="0">
                                  <a:latin typeface="Cambria Math" panose="02040503050406030204" pitchFamily="18" charset="0"/>
                                  <a:ea typeface="Cambria Math" panose="02040503050406030204" pitchFamily="18" charset="0"/>
                                </a:rPr>
                              </m:ctrlPr>
                            </m:radPr>
                            <m:deg/>
                            <m:e>
                              <m:f>
                                <m:fPr>
                                  <m:ctrlPr>
                                    <a:rPr lang="en-US" i="1" dirty="0">
                                      <a:latin typeface="Cambria Math" panose="02040503050406030204" pitchFamily="18" charset="0"/>
                                      <a:ea typeface="Cambria Math" panose="02040503050406030204" pitchFamily="18" charset="0"/>
                                    </a:rPr>
                                  </m:ctrlPr>
                                </m:fPr>
                                <m:num>
                                  <m:r>
                                    <a:rPr lang="en-US" i="1" dirty="0">
                                      <a:latin typeface="Cambria Math" panose="02040503050406030204" pitchFamily="18" charset="0"/>
                                      <a:ea typeface="Cambria Math" panose="02040503050406030204" pitchFamily="18" charset="0"/>
                                    </a:rPr>
                                    <m:t>𝑝</m:t>
                                  </m:r>
                                  <m:r>
                                    <a:rPr lang="en-US" i="1" dirty="0">
                                      <a:latin typeface="Cambria Math" panose="02040503050406030204" pitchFamily="18" charset="0"/>
                                      <a:ea typeface="Cambria Math" panose="02040503050406030204" pitchFamily="18" charset="0"/>
                                    </a:rPr>
                                    <m:t>(1−</m:t>
                                  </m:r>
                                  <m:r>
                                    <a:rPr lang="en-US" i="1" dirty="0">
                                      <a:latin typeface="Cambria Math" panose="02040503050406030204" pitchFamily="18" charset="0"/>
                                      <a:ea typeface="Cambria Math" panose="02040503050406030204" pitchFamily="18" charset="0"/>
                                    </a:rPr>
                                    <m:t>𝑝</m:t>
                                  </m:r>
                                  <m:r>
                                    <a:rPr lang="en-US" i="1" dirty="0">
                                      <a:latin typeface="Cambria Math" panose="02040503050406030204" pitchFamily="18" charset="0"/>
                                      <a:ea typeface="Cambria Math" panose="02040503050406030204" pitchFamily="18" charset="0"/>
                                    </a:rPr>
                                    <m:t>)</m:t>
                                  </m:r>
                                </m:num>
                                <m:den>
                                  <m:r>
                                    <a:rPr lang="en-US" i="1" dirty="0">
                                      <a:latin typeface="Cambria Math" panose="02040503050406030204" pitchFamily="18" charset="0"/>
                                      <a:ea typeface="Cambria Math" panose="02040503050406030204" pitchFamily="18" charset="0"/>
                                    </a:rPr>
                                    <m:t>𝑛</m:t>
                                  </m:r>
                                </m:den>
                              </m:f>
                            </m:e>
                          </m:rad>
                        </m:e>
                      </m:d>
                    </m:oMath>
                  </m:oMathPara>
                </a14:m>
                <a:endParaRPr lang="en-US" dirty="0"/>
              </a:p>
              <a:p>
                <a:pPr marL="0" indent="0">
                  <a:buNone/>
                </a:pPr>
                <a:endParaRPr lang="en-US" dirty="0"/>
              </a:p>
              <a:p>
                <a:pPr marL="0" indent="0">
                  <a:buNone/>
                </a:pPr>
                <a:r>
                  <a:rPr lang="en-US" dirty="0"/>
                  <a:t>Has a probability of approximately </a:t>
                </a:r>
                <a14:m>
                  <m:oMath xmlns:m="http://schemas.openxmlformats.org/officeDocument/2006/math">
                    <m:r>
                      <a:rPr lang="en-US" b="0" i="1" smtClean="0">
                        <a:latin typeface="Cambria Math" panose="02040503050406030204" pitchFamily="18" charset="0"/>
                      </a:rPr>
                      <m:t>0.95</m:t>
                    </m:r>
                  </m:oMath>
                </a14:m>
                <a:r>
                  <a:rPr lang="en-US" dirty="0"/>
                  <a:t> of containing </a:t>
                </a:r>
                <a14:m>
                  <m:oMath xmlns:m="http://schemas.openxmlformats.org/officeDocument/2006/math">
                    <m:r>
                      <a:rPr lang="en-US" b="0" i="1" smtClean="0">
                        <a:latin typeface="Cambria Math" panose="02040503050406030204" pitchFamily="18" charset="0"/>
                      </a:rPr>
                      <m:t>𝑝</m:t>
                    </m:r>
                  </m:oMath>
                </a14:m>
                <a:endParaRPr lang="en-US" dirty="0"/>
              </a:p>
            </p:txBody>
          </p:sp>
        </mc:Choice>
        <mc:Fallback xmlns="">
          <p:sp>
            <p:nvSpPr>
              <p:cNvPr id="3" name="Content Placeholder 2">
                <a:extLst>
                  <a:ext uri="{FF2B5EF4-FFF2-40B4-BE49-F238E27FC236}">
                    <a16:creationId xmlns:a16="http://schemas.microsoft.com/office/drawing/2014/main" id="{546AA989-A5E3-3278-C799-EC2AB452D653}"/>
                  </a:ext>
                </a:extLst>
              </p:cNvPr>
              <p:cNvSpPr>
                <a:spLocks noGrp="1" noRot="1" noChangeAspect="1" noMove="1" noResize="1" noEditPoints="1" noAdjustHandles="1" noChangeArrowheads="1" noChangeShapeType="1" noTextEdit="1"/>
              </p:cNvSpPr>
              <p:nvPr>
                <p:ph idx="1"/>
              </p:nvPr>
            </p:nvSpPr>
            <p:spPr>
              <a:blipFill>
                <a:blip r:embed="rId3"/>
                <a:stretch>
                  <a:fillRect l="-1217" t="-2241"/>
                </a:stretch>
              </a:blipFill>
            </p:spPr>
            <p:txBody>
              <a:bodyPr/>
              <a:lstStyle/>
              <a:p>
                <a:r>
                  <a:rPr lang="en-US">
                    <a:noFill/>
                  </a:rPr>
                  <a:t> </a:t>
                </a:r>
              </a:p>
            </p:txBody>
          </p:sp>
        </mc:Fallback>
      </mc:AlternateContent>
    </p:spTree>
    <p:extLst>
      <p:ext uri="{BB962C8B-B14F-4D97-AF65-F5344CB8AC3E}">
        <p14:creationId xmlns:p14="http://schemas.microsoft.com/office/powerpoint/2010/main" val="3946476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A53E2-15C5-0DE4-6036-B2913C24611F}"/>
              </a:ext>
            </a:extLst>
          </p:cNvPr>
          <p:cNvSpPr>
            <a:spLocks noGrp="1"/>
          </p:cNvSpPr>
          <p:nvPr>
            <p:ph type="title"/>
          </p:nvPr>
        </p:nvSpPr>
        <p:spPr/>
        <p:txBody>
          <a:bodyPr/>
          <a:lstStyle/>
          <a:p>
            <a:r>
              <a:rPr lang="en-US" dirty="0"/>
              <a:t>Example</a:t>
            </a:r>
          </a:p>
        </p:txBody>
      </p:sp>
      <p:pic>
        <p:nvPicPr>
          <p:cNvPr id="5" name="Picture 4">
            <a:extLst>
              <a:ext uri="{FF2B5EF4-FFF2-40B4-BE49-F238E27FC236}">
                <a16:creationId xmlns:a16="http://schemas.microsoft.com/office/drawing/2014/main" id="{6DCF7638-7B46-55D3-9ECB-343BC9D5FEA7}"/>
              </a:ext>
            </a:extLst>
          </p:cNvPr>
          <p:cNvPicPr>
            <a:picLocks noChangeAspect="1"/>
          </p:cNvPicPr>
          <p:nvPr/>
        </p:nvPicPr>
        <p:blipFill>
          <a:blip r:embed="rId2"/>
          <a:stretch>
            <a:fillRect/>
          </a:stretch>
        </p:blipFill>
        <p:spPr>
          <a:xfrm>
            <a:off x="665769" y="1999352"/>
            <a:ext cx="11079121" cy="990738"/>
          </a:xfrm>
          <a:prstGeom prst="rect">
            <a:avLst/>
          </a:prstGeom>
        </p:spPr>
      </p:pic>
    </p:spTree>
    <p:extLst>
      <p:ext uri="{BB962C8B-B14F-4D97-AF65-F5344CB8AC3E}">
        <p14:creationId xmlns:p14="http://schemas.microsoft.com/office/powerpoint/2010/main" val="18371846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6AD109A9-27FB-9030-602B-11AFB8C3CFC5}"/>
                  </a:ext>
                </a:extLst>
              </p:cNvPr>
              <p:cNvSpPr>
                <a:spLocks noGrp="1"/>
              </p:cNvSpPr>
              <p:nvPr>
                <p:ph type="title"/>
              </p:nvPr>
            </p:nvSpPr>
            <p:spPr/>
            <p:txBody>
              <a:bodyPr/>
              <a:lstStyle/>
              <a:p>
                <a:r>
                  <a:rPr lang="en-US" dirty="0"/>
                  <a:t>Example: </a:t>
                </a:r>
                <a14:m>
                  <m:oMath xmlns:m="http://schemas.openxmlformats.org/officeDocument/2006/math">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𝑥</m:t>
                        </m:r>
                      </m:e>
                    </m:acc>
                  </m:oMath>
                </a14:m>
                <a:endParaRPr lang="en-US" dirty="0"/>
              </a:p>
            </p:txBody>
          </p:sp>
        </mc:Choice>
        <mc:Fallback xmlns="">
          <p:sp>
            <p:nvSpPr>
              <p:cNvPr id="2" name="Title 1">
                <a:extLst>
                  <a:ext uri="{FF2B5EF4-FFF2-40B4-BE49-F238E27FC236}">
                    <a16:creationId xmlns:a16="http://schemas.microsoft.com/office/drawing/2014/main" id="{6AD109A9-27FB-9030-602B-11AFB8C3CFC5}"/>
                  </a:ext>
                </a:extLst>
              </p:cNvPr>
              <p:cNvSpPr>
                <a:spLocks noGrp="1" noRot="1" noChangeAspect="1" noMove="1" noResize="1" noEditPoints="1" noAdjustHandles="1" noChangeArrowheads="1" noChangeShapeType="1" noTextEdit="1"/>
              </p:cNvSpPr>
              <p:nvPr>
                <p:ph type="title"/>
              </p:nvPr>
            </p:nvSpPr>
            <p:spPr>
              <a:blipFill>
                <a:blip r:embed="rId2"/>
                <a:stretch>
                  <a:fillRect l="-237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FE5D1454-1D0F-13EC-A850-04943153E3A7}"/>
                  </a:ext>
                </a:extLst>
              </p:cNvPr>
              <p:cNvSpPr>
                <a:spLocks noGrp="1"/>
              </p:cNvSpPr>
              <p:nvPr>
                <p:ph idx="1"/>
              </p:nvPr>
            </p:nvSpPr>
            <p:spPr>
              <a:xfrm>
                <a:off x="424873" y="1825624"/>
                <a:ext cx="11259127" cy="4889211"/>
              </a:xfrm>
            </p:spPr>
            <p:txBody>
              <a:bodyPr>
                <a:normAutofit lnSpcReduction="10000"/>
              </a:bodyPr>
              <a:lstStyle/>
              <a:p>
                <a:r>
                  <a:rPr lang="en-US" dirty="0"/>
                  <a:t>A teacher is estimating the heights of college students at the university of Idaho. From a sample of 50 students, the teacher estimates the average height to be 71.4 inches (about 5 foot 11 inches) with a variance of about 23 inches. Compute the 99% confidence interval for the mean height of college students</a:t>
                </a:r>
              </a:p>
              <a:p>
                <a:endParaRPr lang="en-US" dirty="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𝑛</m:t>
                      </m:r>
                      <m:r>
                        <a:rPr lang="en-US" b="0" i="1" smtClean="0">
                          <a:latin typeface="Cambria Math" panose="02040503050406030204" pitchFamily="18" charset="0"/>
                        </a:rPr>
                        <m:t>=50</m:t>
                      </m:r>
                    </m:oMath>
                  </m:oMathPara>
                </a14:m>
                <a:endParaRPr lang="en-US" dirty="0"/>
              </a:p>
              <a:p>
                <a:pPr marL="0" indent="0">
                  <a:buNone/>
                </a:pPr>
                <a14:m>
                  <m:oMathPara xmlns:m="http://schemas.openxmlformats.org/officeDocument/2006/math">
                    <m:oMathParaPr>
                      <m:jc m:val="centerGroup"/>
                    </m:oMathParaPr>
                    <m:oMath xmlns:m="http://schemas.openxmlformats.org/officeDocument/2006/math">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𝑥</m:t>
                          </m:r>
                        </m:e>
                      </m:acc>
                      <m:r>
                        <a:rPr lang="en-US" b="0" i="1" dirty="0" smtClean="0">
                          <a:latin typeface="Cambria Math" panose="02040503050406030204" pitchFamily="18" charset="0"/>
                        </a:rPr>
                        <m:t>=71.4 </m:t>
                      </m:r>
                      <m:r>
                        <m:rPr>
                          <m:sty m:val="p"/>
                        </m:rPr>
                        <a:rPr lang="en-US" b="0" i="0" dirty="0" smtClean="0">
                          <a:latin typeface="Cambria Math" panose="02040503050406030204" pitchFamily="18" charset="0"/>
                        </a:rPr>
                        <m:t>inches</m:t>
                      </m:r>
                    </m:oMath>
                  </m:oMathPara>
                </a14:m>
                <a:endParaRPr lang="en-US" dirty="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𝑠</m:t>
                      </m:r>
                      <m:r>
                        <a:rPr lang="en-US" b="0" i="1" smtClean="0">
                          <a:latin typeface="Cambria Math" panose="02040503050406030204" pitchFamily="18" charset="0"/>
                        </a:rPr>
                        <m:t>=</m:t>
                      </m:r>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23</m:t>
                          </m:r>
                        </m:e>
                      </m:rad>
                      <m:r>
                        <a:rPr lang="en-US" b="0" i="1" smtClean="0">
                          <a:latin typeface="Cambria Math" panose="02040503050406030204" pitchFamily="18" charset="0"/>
                        </a:rPr>
                        <m:t>≈4.8 </m:t>
                      </m:r>
                      <m:r>
                        <m:rPr>
                          <m:sty m:val="p"/>
                        </m:rPr>
                        <a:rPr lang="en-US" b="0" i="0" smtClean="0">
                          <a:latin typeface="Cambria Math" panose="02040503050406030204" pitchFamily="18" charset="0"/>
                        </a:rPr>
                        <m:t>inches</m:t>
                      </m:r>
                    </m:oMath>
                  </m:oMathPara>
                </a14:m>
                <a:endParaRPr lang="en-US" dirty="0"/>
              </a:p>
              <a:p>
                <a:pPr marL="0" indent="0">
                  <a:buNone/>
                </a:pPr>
                <a:endParaRPr lang="en-US" dirty="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𝑆𝐸</m:t>
                      </m:r>
                      <m:d>
                        <m:dPr>
                          <m:ctrlPr>
                            <a:rPr lang="en-US" b="0" i="1" smtClean="0">
                              <a:latin typeface="Cambria Math" panose="02040503050406030204" pitchFamily="18" charset="0"/>
                            </a:rPr>
                          </m:ctrlPr>
                        </m:dPr>
                        <m:e>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𝑥</m:t>
                              </m:r>
                            </m:e>
                          </m:acc>
                        </m:e>
                      </m:d>
                      <m:r>
                        <a:rPr lang="en-US" b="0" i="1" smtClean="0">
                          <a:latin typeface="Cambria Math" panose="02040503050406030204" pitchFamily="18" charset="0"/>
                        </a:rPr>
                        <m:t>= </m:t>
                      </m:r>
                      <m:f>
                        <m:fPr>
                          <m:ctrlPr>
                            <a:rPr lang="en-US" b="0" i="1" smtClean="0">
                              <a:latin typeface="Cambria Math" panose="02040503050406030204" pitchFamily="18" charset="0"/>
                            </a:rPr>
                          </m:ctrlPr>
                        </m:fPr>
                        <m:num>
                          <m:r>
                            <a:rPr lang="en-US" b="0" i="1" smtClean="0">
                              <a:latin typeface="Cambria Math" panose="02040503050406030204" pitchFamily="18" charset="0"/>
                            </a:rPr>
                            <m:t>𝑠</m:t>
                          </m:r>
                        </m:num>
                        <m:den>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𝑛</m:t>
                              </m:r>
                            </m:e>
                          </m:rad>
                        </m:den>
                      </m:f>
                      <m:r>
                        <a:rPr lang="en-US" b="0" i="1" smtClean="0">
                          <a:latin typeface="Cambria Math" panose="02040503050406030204" pitchFamily="18" charset="0"/>
                        </a:rPr>
                        <m:t>= </m:t>
                      </m:r>
                      <m:f>
                        <m:fPr>
                          <m:ctrlPr>
                            <a:rPr lang="en-US" b="0" i="1" smtClean="0">
                              <a:latin typeface="Cambria Math" panose="02040503050406030204" pitchFamily="18" charset="0"/>
                            </a:rPr>
                          </m:ctrlPr>
                        </m:fPr>
                        <m:num>
                          <m:r>
                            <a:rPr lang="en-US" b="0" i="1" smtClean="0">
                              <a:latin typeface="Cambria Math" panose="02040503050406030204" pitchFamily="18" charset="0"/>
                            </a:rPr>
                            <m:t>4.8</m:t>
                          </m:r>
                        </m:num>
                        <m:den>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50</m:t>
                              </m:r>
                            </m:e>
                          </m:rad>
                        </m:den>
                      </m:f>
                      <m:r>
                        <a:rPr lang="en-US" b="0" i="1" smtClean="0">
                          <a:latin typeface="Cambria Math" panose="02040503050406030204" pitchFamily="18" charset="0"/>
                        </a:rPr>
                        <m:t>=0.67</m:t>
                      </m:r>
                    </m:oMath>
                  </m:oMathPara>
                </a14:m>
                <a:endParaRPr lang="en-US" dirty="0"/>
              </a:p>
              <a:p>
                <a:pPr marL="0" indent="0">
                  <a:buNone/>
                </a:pPr>
                <a:endParaRPr lang="en-US" dirty="0"/>
              </a:p>
              <a:p>
                <a:pPr marL="0" indent="0">
                  <a:buNone/>
                </a:pPr>
                <a:endParaRPr lang="en-US" dirty="0"/>
              </a:p>
            </p:txBody>
          </p:sp>
        </mc:Choice>
        <mc:Fallback>
          <p:sp>
            <p:nvSpPr>
              <p:cNvPr id="3" name="Content Placeholder 2">
                <a:extLst>
                  <a:ext uri="{FF2B5EF4-FFF2-40B4-BE49-F238E27FC236}">
                    <a16:creationId xmlns:a16="http://schemas.microsoft.com/office/drawing/2014/main" id="{FE5D1454-1D0F-13EC-A850-04943153E3A7}"/>
                  </a:ext>
                </a:extLst>
              </p:cNvPr>
              <p:cNvSpPr>
                <a:spLocks noGrp="1" noRot="1" noChangeAspect="1" noMove="1" noResize="1" noEditPoints="1" noAdjustHandles="1" noChangeArrowheads="1" noChangeShapeType="1" noTextEdit="1"/>
              </p:cNvSpPr>
              <p:nvPr>
                <p:ph idx="1"/>
              </p:nvPr>
            </p:nvSpPr>
            <p:spPr>
              <a:xfrm>
                <a:off x="424873" y="1825624"/>
                <a:ext cx="11259127" cy="4889211"/>
              </a:xfrm>
              <a:blipFill>
                <a:blip r:embed="rId3"/>
                <a:stretch>
                  <a:fillRect l="-975" t="-2740"/>
                </a:stretch>
              </a:blipFill>
            </p:spPr>
            <p:txBody>
              <a:bodyPr/>
              <a:lstStyle/>
              <a:p>
                <a:r>
                  <a:rPr lang="en-US">
                    <a:noFill/>
                  </a:rPr>
                  <a:t> </a:t>
                </a:r>
              </a:p>
            </p:txBody>
          </p:sp>
        </mc:Fallback>
      </mc:AlternateContent>
    </p:spTree>
    <p:extLst>
      <p:ext uri="{BB962C8B-B14F-4D97-AF65-F5344CB8AC3E}">
        <p14:creationId xmlns:p14="http://schemas.microsoft.com/office/powerpoint/2010/main" val="3826178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2347C-E699-6EC9-E21B-3CA466C76EC9}"/>
              </a:ext>
            </a:extLst>
          </p:cNvPr>
          <p:cNvSpPr>
            <a:spLocks noGrp="1"/>
          </p:cNvSpPr>
          <p:nvPr>
            <p:ph type="title"/>
          </p:nvPr>
        </p:nvSpPr>
        <p:spPr/>
        <p:txBody>
          <a:bodyPr/>
          <a:lstStyle/>
          <a:p>
            <a:r>
              <a:rPr lang="en-US" dirty="0"/>
              <a:t>Review:</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AFDB6C7-9437-8E35-C4E4-DB135761EA80}"/>
                  </a:ext>
                </a:extLst>
              </p:cNvPr>
              <p:cNvSpPr>
                <a:spLocks noGrp="1"/>
              </p:cNvSpPr>
              <p:nvPr>
                <p:ph idx="1"/>
              </p:nvPr>
            </p:nvSpPr>
            <p:spPr>
              <a:xfrm>
                <a:off x="838200" y="1422400"/>
                <a:ext cx="10515600" cy="4754563"/>
              </a:xfrm>
            </p:spPr>
            <p:txBody>
              <a:bodyPr>
                <a:normAutofit fontScale="92500"/>
              </a:bodyPr>
              <a:lstStyle/>
              <a:p>
                <a:r>
                  <a:rPr lang="en-US" dirty="0"/>
                  <a:t>The </a:t>
                </a:r>
                <a:r>
                  <a:rPr lang="en-US" b="1" dirty="0"/>
                  <a:t>sampling distribution of </a:t>
                </a:r>
                <a14:m>
                  <m:oMath xmlns:m="http://schemas.openxmlformats.org/officeDocument/2006/math">
                    <m:acc>
                      <m:accPr>
                        <m:chr m:val="̅"/>
                        <m:ctrlPr>
                          <a:rPr lang="en-US" b="1" i="1" smtClean="0">
                            <a:latin typeface="Cambria Math" panose="02040503050406030204" pitchFamily="18" charset="0"/>
                          </a:rPr>
                        </m:ctrlPr>
                      </m:accPr>
                      <m:e>
                        <m:r>
                          <a:rPr lang="en-US" b="1" i="1" smtClean="0">
                            <a:latin typeface="Cambria Math" panose="02040503050406030204" pitchFamily="18" charset="0"/>
                          </a:rPr>
                          <m:t>𝒙</m:t>
                        </m:r>
                      </m:e>
                    </m:acc>
                  </m:oMath>
                </a14:m>
                <a:r>
                  <a:rPr lang="en-US" b="1" dirty="0"/>
                  <a:t> </a:t>
                </a:r>
                <a:r>
                  <a:rPr lang="en-US" dirty="0"/>
                  <a:t>has mean of </a:t>
                </a:r>
                <a14:m>
                  <m:oMath xmlns:m="http://schemas.openxmlformats.org/officeDocument/2006/math">
                    <m:r>
                      <a:rPr lang="en-US" b="0" i="1" smtClean="0">
                        <a:latin typeface="Cambria Math" panose="02040503050406030204" pitchFamily="18" charset="0"/>
                      </a:rPr>
                      <m:t>𝜇</m:t>
                    </m:r>
                  </m:oMath>
                </a14:m>
                <a:r>
                  <a:rPr lang="en-US" dirty="0"/>
                  <a:t> and standard deviation of </a:t>
                </a:r>
                <a14:m>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𝜎</m:t>
                        </m:r>
                      </m:num>
                      <m:den>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𝑛</m:t>
                            </m:r>
                          </m:e>
                        </m:rad>
                      </m:den>
                    </m:f>
                  </m:oMath>
                </a14:m>
                <a:endParaRPr lang="en-US" dirty="0"/>
              </a:p>
              <a:p>
                <a:pPr marL="0" indent="0">
                  <a:buNone/>
                </a:pPr>
                <a:endParaRPr lang="en-US" dirty="0"/>
              </a:p>
              <a:p>
                <a:r>
                  <a:rPr lang="en-US" dirty="0"/>
                  <a:t>The </a:t>
                </a:r>
                <a:r>
                  <a:rPr lang="en-US" b="1" dirty="0"/>
                  <a:t>sampling distribution of </a:t>
                </a:r>
                <a14:m>
                  <m:oMath xmlns:m="http://schemas.openxmlformats.org/officeDocument/2006/math">
                    <m:acc>
                      <m:accPr>
                        <m:chr m:val="̂"/>
                        <m:ctrlPr>
                          <a:rPr lang="en-US" b="1" i="1" smtClean="0">
                            <a:latin typeface="Cambria Math" panose="02040503050406030204" pitchFamily="18" charset="0"/>
                          </a:rPr>
                        </m:ctrlPr>
                      </m:accPr>
                      <m:e>
                        <m:r>
                          <a:rPr lang="en-US" b="1" i="1" smtClean="0">
                            <a:latin typeface="Cambria Math" panose="02040503050406030204" pitchFamily="18" charset="0"/>
                          </a:rPr>
                          <m:t>𝒑</m:t>
                        </m:r>
                      </m:e>
                    </m:acc>
                  </m:oMath>
                </a14:m>
                <a:r>
                  <a:rPr lang="en-US" b="1" dirty="0"/>
                  <a:t> </a:t>
                </a:r>
                <a:r>
                  <a:rPr lang="en-US" dirty="0"/>
                  <a:t>has a mean of </a:t>
                </a:r>
                <a14:m>
                  <m:oMath xmlns:m="http://schemas.openxmlformats.org/officeDocument/2006/math">
                    <m:r>
                      <a:rPr lang="en-US" b="0" i="1" smtClean="0">
                        <a:latin typeface="Cambria Math" panose="02040503050406030204" pitchFamily="18" charset="0"/>
                      </a:rPr>
                      <m:t>𝑝</m:t>
                    </m:r>
                  </m:oMath>
                </a14:m>
                <a:r>
                  <a:rPr lang="en-US" dirty="0"/>
                  <a:t> and a standard deviation of </a:t>
                </a:r>
                <a14:m>
                  <m:oMath xmlns:m="http://schemas.openxmlformats.org/officeDocument/2006/math">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r>
                              <a:rPr lang="en-US" b="0" i="1" smtClean="0">
                                <a:latin typeface="Cambria Math" panose="02040503050406030204" pitchFamily="18" charset="0"/>
                              </a:rPr>
                              <m:t>𝑝</m:t>
                            </m:r>
                            <m:d>
                              <m:dPr>
                                <m:ctrlPr>
                                  <a:rPr lang="en-US" b="0" i="1" smtClean="0">
                                    <a:latin typeface="Cambria Math" panose="02040503050406030204" pitchFamily="18" charset="0"/>
                                  </a:rPr>
                                </m:ctrlPr>
                              </m:dPr>
                              <m:e>
                                <m:r>
                                  <a:rPr lang="en-US" b="0" i="1" smtClean="0">
                                    <a:latin typeface="Cambria Math" panose="02040503050406030204" pitchFamily="18" charset="0"/>
                                  </a:rPr>
                                  <m:t>1−</m:t>
                                </m:r>
                                <m:r>
                                  <a:rPr lang="en-US" b="0" i="1" smtClean="0">
                                    <a:latin typeface="Cambria Math" panose="02040503050406030204" pitchFamily="18" charset="0"/>
                                  </a:rPr>
                                  <m:t>𝑝</m:t>
                                </m:r>
                              </m:e>
                            </m:d>
                          </m:num>
                          <m:den>
                            <m:r>
                              <a:rPr lang="en-US" b="0" i="1" smtClean="0">
                                <a:latin typeface="Cambria Math" panose="02040503050406030204" pitchFamily="18" charset="0"/>
                              </a:rPr>
                              <m:t>𝑛</m:t>
                            </m:r>
                          </m:den>
                        </m:f>
                      </m:e>
                    </m:rad>
                  </m:oMath>
                </a14:m>
                <a:endParaRPr lang="en-US" dirty="0"/>
              </a:p>
              <a:p>
                <a:r>
                  <a:rPr lang="en-US" dirty="0"/>
                  <a:t>The </a:t>
                </a:r>
                <a:r>
                  <a:rPr lang="en-US" b="1" dirty="0"/>
                  <a:t>standard error</a:t>
                </a:r>
                <a:r>
                  <a:rPr lang="en-US" dirty="0"/>
                  <a:t> of a statistic is just its standard deviation</a:t>
                </a:r>
              </a:p>
              <a:p>
                <a:pPr marL="0" indent="0">
                  <a:buNone/>
                </a:pPr>
                <a14:m>
                  <m:oMath xmlns:m="http://schemas.openxmlformats.org/officeDocument/2006/math">
                    <m:r>
                      <a:rPr lang="en-US" b="0" i="1" smtClean="0">
                        <a:latin typeface="Cambria Math" panose="02040503050406030204" pitchFamily="18" charset="0"/>
                      </a:rPr>
                      <m:t>𝜇</m:t>
                    </m:r>
                  </m:oMath>
                </a14:m>
                <a:r>
                  <a:rPr lang="en-US" dirty="0"/>
                  <a:t> - denotes the population mean</a:t>
                </a:r>
              </a:p>
              <a:p>
                <a:pPr marL="0" indent="0">
                  <a:buNone/>
                </a:pPr>
                <a14:m>
                  <m:oMath xmlns:m="http://schemas.openxmlformats.org/officeDocument/2006/math">
                    <m:r>
                      <a:rPr lang="en-US" b="0" i="1" smtClean="0">
                        <a:latin typeface="Cambria Math" panose="02040503050406030204" pitchFamily="18" charset="0"/>
                      </a:rPr>
                      <m:t>𝑝</m:t>
                    </m:r>
                  </m:oMath>
                </a14:m>
                <a:r>
                  <a:rPr lang="en-US" dirty="0"/>
                  <a:t> - denotes the population proportion</a:t>
                </a:r>
              </a:p>
              <a:p>
                <a:pPr marL="0" indent="0">
                  <a:buNone/>
                </a:pPr>
                <a14:m>
                  <m:oMath xmlns:m="http://schemas.openxmlformats.org/officeDocument/2006/math">
                    <m:r>
                      <a:rPr lang="en-US" b="0" i="1" smtClean="0">
                        <a:latin typeface="Cambria Math" panose="02040503050406030204" pitchFamily="18" charset="0"/>
                      </a:rPr>
                      <m:t>𝜎</m:t>
                    </m:r>
                  </m:oMath>
                </a14:m>
                <a:r>
                  <a:rPr lang="en-US" dirty="0"/>
                  <a:t> – the population standard deviation </a:t>
                </a:r>
              </a:p>
              <a:p>
                <a:pPr marL="0" indent="0">
                  <a:buNone/>
                </a:pPr>
                <a14:m>
                  <m:oMath xmlns:m="http://schemas.openxmlformats.org/officeDocument/2006/math">
                    <m:r>
                      <a:rPr lang="en-US" b="0" i="1" smtClean="0">
                        <a:latin typeface="Cambria Math" panose="02040503050406030204" pitchFamily="18" charset="0"/>
                      </a:rPr>
                      <m:t>𝑛</m:t>
                    </m:r>
                  </m:oMath>
                </a14:m>
                <a:r>
                  <a:rPr lang="en-US" dirty="0"/>
                  <a:t> – the sample size</a:t>
                </a:r>
              </a:p>
              <a:p>
                <a:endParaRPr lang="en-US" dirty="0"/>
              </a:p>
            </p:txBody>
          </p:sp>
        </mc:Choice>
        <mc:Fallback xmlns="">
          <p:sp>
            <p:nvSpPr>
              <p:cNvPr id="3" name="Content Placeholder 2">
                <a:extLst>
                  <a:ext uri="{FF2B5EF4-FFF2-40B4-BE49-F238E27FC236}">
                    <a16:creationId xmlns:a16="http://schemas.microsoft.com/office/drawing/2014/main" id="{1AFDB6C7-9437-8E35-C4E4-DB135761EA80}"/>
                  </a:ext>
                </a:extLst>
              </p:cNvPr>
              <p:cNvSpPr>
                <a:spLocks noGrp="1" noRot="1" noChangeAspect="1" noMove="1" noResize="1" noEditPoints="1" noAdjustHandles="1" noChangeArrowheads="1" noChangeShapeType="1" noTextEdit="1"/>
              </p:cNvSpPr>
              <p:nvPr>
                <p:ph idx="1"/>
              </p:nvPr>
            </p:nvSpPr>
            <p:spPr>
              <a:xfrm>
                <a:off x="838200" y="1422400"/>
                <a:ext cx="10515600" cy="4754563"/>
              </a:xfrm>
              <a:blipFill>
                <a:blip r:embed="rId2"/>
                <a:stretch>
                  <a:fillRect l="-928" t="-897" b="-2564"/>
                </a:stretch>
              </a:blipFill>
            </p:spPr>
            <p:txBody>
              <a:bodyPr/>
              <a:lstStyle/>
              <a:p>
                <a:r>
                  <a:rPr lang="en-US">
                    <a:noFill/>
                  </a:rPr>
                  <a:t> </a:t>
                </a:r>
              </a:p>
            </p:txBody>
          </p:sp>
        </mc:Fallback>
      </mc:AlternateContent>
    </p:spTree>
    <p:extLst>
      <p:ext uri="{BB962C8B-B14F-4D97-AF65-F5344CB8AC3E}">
        <p14:creationId xmlns:p14="http://schemas.microsoft.com/office/powerpoint/2010/main" val="3283658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96B82-46AE-F64D-0C9C-71471A180A93}"/>
              </a:ext>
            </a:extLst>
          </p:cNvPr>
          <p:cNvSpPr>
            <a:spLocks noGrp="1"/>
          </p:cNvSpPr>
          <p:nvPr>
            <p:ph type="title"/>
          </p:nvPr>
        </p:nvSpPr>
        <p:spPr/>
        <p:txBody>
          <a:bodyPr/>
          <a:lstStyle/>
          <a:p>
            <a:r>
              <a:rPr lang="en-US" dirty="0">
                <a:ea typeface="Calibri Light"/>
                <a:cs typeface="Calibri Light"/>
              </a:rPr>
              <a:t>Review 2</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E5AFE08-D97C-6FDE-0D9F-32CF5D570099}"/>
                  </a:ext>
                </a:extLst>
              </p:cNvPr>
              <p:cNvSpPr>
                <a:spLocks noGrp="1"/>
              </p:cNvSpPr>
              <p:nvPr>
                <p:ph idx="1"/>
              </p:nvPr>
            </p:nvSpPr>
            <p:spPr>
              <a:xfrm>
                <a:off x="838200" y="1825624"/>
                <a:ext cx="10515600" cy="4870739"/>
              </a:xfrm>
            </p:spPr>
            <p:txBody>
              <a:bodyPr>
                <a:normAutofit fontScale="85000" lnSpcReduction="20000"/>
              </a:bodyPr>
              <a:lstStyle/>
              <a:p>
                <a:pPr marL="0" indent="0">
                  <a:buNone/>
                </a:pPr>
                <a:r>
                  <a:rPr lang="en-US" dirty="0"/>
                  <a:t>That interval is defined as </a:t>
                </a:r>
                <a14:m>
                  <m:oMath xmlns:m="http://schemas.openxmlformats.org/officeDocument/2006/math">
                    <m:r>
                      <a:rPr lang="en-US" b="0" i="1" smtClean="0">
                        <a:latin typeface="Cambria Math" panose="02040503050406030204" pitchFamily="18" charset="0"/>
                      </a:rPr>
                      <m:t>±2×</m:t>
                    </m:r>
                    <m:r>
                      <m:rPr>
                        <m:sty m:val="p"/>
                      </m:rPr>
                      <a:rPr lang="en-US" b="0" i="0" smtClean="0">
                        <a:latin typeface="Cambria Math" panose="02040503050406030204" pitchFamily="18" charset="0"/>
                      </a:rPr>
                      <m:t>SE</m:t>
                    </m:r>
                  </m:oMath>
                </a14:m>
                <a:r>
                  <a:rPr lang="en-US" dirty="0"/>
                  <a:t> from the mean:</a:t>
                </a:r>
              </a:p>
              <a:p>
                <a:pPr marL="0" indent="0">
                  <a:buNone/>
                </a:pPr>
                <a:endParaRPr lang="en-US" dirty="0"/>
              </a:p>
              <a:p>
                <a:pPr marL="457200" lvl="1" indent="0">
                  <a:buNone/>
                </a:pPr>
                <a:r>
                  <a:rPr lang="en-US" dirty="0"/>
                  <a:t>The probability that </a:t>
                </a:r>
                <a14:m>
                  <m:oMath xmlns:m="http://schemas.openxmlformats.org/officeDocument/2006/math">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𝑥</m:t>
                        </m:r>
                      </m:e>
                    </m:acc>
                  </m:oMath>
                </a14:m>
                <a:r>
                  <a:rPr lang="en-US" dirty="0"/>
                  <a:t> will be between </a:t>
                </a:r>
                <a14:m>
                  <m:oMath xmlns:m="http://schemas.openxmlformats.org/officeDocument/2006/math">
                    <m:r>
                      <a:rPr lang="en-US" b="0" i="1" smtClean="0">
                        <a:latin typeface="Cambria Math" panose="02040503050406030204" pitchFamily="18" charset="0"/>
                      </a:rPr>
                      <m:t>𝜇</m:t>
                    </m:r>
                    <m:r>
                      <a:rPr lang="en-US" b="0" i="1" smtClean="0">
                        <a:latin typeface="Cambria Math" panose="02040503050406030204" pitchFamily="18" charset="0"/>
                      </a:rPr>
                      <m:t>−2</m:t>
                    </m:r>
                    <m:f>
                      <m:fPr>
                        <m:type m:val="skw"/>
                        <m:ctrlPr>
                          <a:rPr lang="en-US" b="0" i="1" smtClean="0">
                            <a:latin typeface="Cambria Math" panose="02040503050406030204" pitchFamily="18" charset="0"/>
                          </a:rPr>
                        </m:ctrlPr>
                      </m:fPr>
                      <m:num>
                        <m:r>
                          <a:rPr lang="en-US" b="0" i="1" smtClean="0">
                            <a:latin typeface="Cambria Math" panose="02040503050406030204" pitchFamily="18" charset="0"/>
                          </a:rPr>
                          <m:t>𝜎</m:t>
                        </m:r>
                      </m:num>
                      <m:den>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𝑛</m:t>
                            </m:r>
                          </m:e>
                        </m:rad>
                      </m:den>
                    </m:f>
                  </m:oMath>
                </a14:m>
                <a:r>
                  <a:rPr lang="en-US" dirty="0"/>
                  <a:t> and </a:t>
                </a:r>
                <a14:m>
                  <m:oMath xmlns:m="http://schemas.openxmlformats.org/officeDocument/2006/math">
                    <m:r>
                      <a:rPr lang="en-US" b="0" i="1" smtClean="0">
                        <a:latin typeface="Cambria Math" panose="02040503050406030204" pitchFamily="18" charset="0"/>
                      </a:rPr>
                      <m:t>𝜇</m:t>
                    </m:r>
                    <m:r>
                      <a:rPr lang="en-US" b="0" i="1" smtClean="0">
                        <a:latin typeface="Cambria Math" panose="02040503050406030204" pitchFamily="18" charset="0"/>
                      </a:rPr>
                      <m:t>+2</m:t>
                    </m:r>
                    <m:f>
                      <m:fPr>
                        <m:type m:val="skw"/>
                        <m:ctrlPr>
                          <a:rPr lang="en-US" b="0" i="1" smtClean="0">
                            <a:latin typeface="Cambria Math" panose="02040503050406030204" pitchFamily="18" charset="0"/>
                          </a:rPr>
                        </m:ctrlPr>
                      </m:fPr>
                      <m:num>
                        <m:r>
                          <a:rPr lang="en-US" b="0" i="1" smtClean="0">
                            <a:latin typeface="Cambria Math" panose="02040503050406030204" pitchFamily="18" charset="0"/>
                          </a:rPr>
                          <m:t>𝜎</m:t>
                        </m:r>
                      </m:num>
                      <m:den>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𝑛</m:t>
                            </m:r>
                          </m:e>
                        </m:rad>
                      </m:den>
                    </m:f>
                  </m:oMath>
                </a14:m>
                <a:r>
                  <a:rPr lang="en-US" dirty="0"/>
                  <a:t> is approximately 0.95</a:t>
                </a:r>
              </a:p>
              <a:p>
                <a:pPr marL="0" indent="0">
                  <a:buNone/>
                </a:pPr>
                <a:endParaRPr lang="en-US" dirty="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𝜇</m:t>
                          </m:r>
                          <m:r>
                            <a:rPr lang="en-US" b="0" i="1" smtClean="0">
                              <a:latin typeface="Cambria Math" panose="02040503050406030204" pitchFamily="18" charset="0"/>
                            </a:rPr>
                            <m:t> −2 </m:t>
                          </m:r>
                          <m:f>
                            <m:fPr>
                              <m:ctrlPr>
                                <a:rPr lang="en-US" b="0" i="1" smtClean="0">
                                  <a:latin typeface="Cambria Math" panose="02040503050406030204" pitchFamily="18" charset="0"/>
                                </a:rPr>
                              </m:ctrlPr>
                            </m:fPr>
                            <m:num>
                              <m:r>
                                <a:rPr lang="en-US" b="0" i="1" smtClean="0">
                                  <a:latin typeface="Cambria Math" panose="02040503050406030204" pitchFamily="18" charset="0"/>
                                </a:rPr>
                                <m:t>𝜎</m:t>
                              </m:r>
                            </m:num>
                            <m:den>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𝑛</m:t>
                                  </m:r>
                                </m:e>
                              </m:rad>
                            </m:den>
                          </m:f>
                          <m:r>
                            <a:rPr lang="en-US" b="0" i="1" smtClean="0">
                              <a:latin typeface="Cambria Math" panose="02040503050406030204" pitchFamily="18" charset="0"/>
                            </a:rPr>
                            <m:t>&lt;</m:t>
                          </m:r>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𝑥</m:t>
                              </m:r>
                            </m:e>
                          </m:acc>
                          <m:r>
                            <a:rPr lang="en-US" b="0" i="1" smtClean="0">
                              <a:latin typeface="Cambria Math" panose="02040503050406030204" pitchFamily="18" charset="0"/>
                            </a:rPr>
                            <m:t>&lt;</m:t>
                          </m:r>
                          <m:r>
                            <a:rPr lang="en-US" b="0" i="1" smtClean="0">
                              <a:latin typeface="Cambria Math" panose="02040503050406030204" pitchFamily="18" charset="0"/>
                            </a:rPr>
                            <m:t>𝜇</m:t>
                          </m:r>
                          <m:r>
                            <a:rPr lang="en-US" b="0" i="1" smtClean="0">
                              <a:latin typeface="Cambria Math" panose="02040503050406030204" pitchFamily="18" charset="0"/>
                            </a:rPr>
                            <m:t>+2</m:t>
                          </m:r>
                          <m:f>
                            <m:fPr>
                              <m:ctrlPr>
                                <a:rPr lang="en-US" b="0" i="1" smtClean="0">
                                  <a:latin typeface="Cambria Math" panose="02040503050406030204" pitchFamily="18" charset="0"/>
                                </a:rPr>
                              </m:ctrlPr>
                            </m:fPr>
                            <m:num>
                              <m:r>
                                <a:rPr lang="en-US" b="0" i="1" smtClean="0">
                                  <a:latin typeface="Cambria Math" panose="02040503050406030204" pitchFamily="18" charset="0"/>
                                </a:rPr>
                                <m:t>𝜎</m:t>
                              </m:r>
                            </m:num>
                            <m:den>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𝑛</m:t>
                                  </m:r>
                                </m:e>
                              </m:rad>
                            </m:den>
                          </m:f>
                        </m:e>
                      </m:d>
                      <m:r>
                        <a:rPr lang="en-US" b="0" i="1" smtClean="0">
                          <a:latin typeface="Cambria Math" panose="02040503050406030204" pitchFamily="18" charset="0"/>
                        </a:rPr>
                        <m:t>≈0.95</m:t>
                      </m:r>
                    </m:oMath>
                  </m:oMathPara>
                </a14:m>
                <a:endParaRPr lang="en-US" dirty="0"/>
              </a:p>
              <a:p>
                <a:pPr marL="0" indent="0">
                  <a:buNone/>
                </a:pPr>
                <a:endParaRPr lang="en-US" dirty="0"/>
              </a:p>
              <a:p>
                <a:pPr marL="457200" lvl="1" indent="0">
                  <a:buNone/>
                </a:pPr>
                <a:r>
                  <a:rPr lang="en-US" dirty="0"/>
                  <a:t>The probability that </a:t>
                </a:r>
                <a14:m>
                  <m:oMath xmlns:m="http://schemas.openxmlformats.org/officeDocument/2006/math">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𝑝</m:t>
                        </m:r>
                      </m:e>
                    </m:acc>
                  </m:oMath>
                </a14:m>
                <a:r>
                  <a:rPr lang="en-US" dirty="0"/>
                  <a:t> will be between </a:t>
                </a:r>
                <a14:m>
                  <m:oMath xmlns:m="http://schemas.openxmlformats.org/officeDocument/2006/math">
                    <m:r>
                      <a:rPr lang="en-US" b="0" i="1" smtClean="0">
                        <a:latin typeface="Cambria Math" panose="02040503050406030204" pitchFamily="18" charset="0"/>
                      </a:rPr>
                      <m:t>𝑝</m:t>
                    </m:r>
                    <m:r>
                      <a:rPr lang="en-US" b="0" i="1" smtClean="0">
                        <a:latin typeface="Cambria Math" panose="02040503050406030204" pitchFamily="18" charset="0"/>
                      </a:rPr>
                      <m:t>−2</m:t>
                    </m:r>
                    <m:rad>
                      <m:radPr>
                        <m:degHide m:val="on"/>
                        <m:ctrlPr>
                          <a:rPr lang="en-US" b="0" i="1" smtClean="0">
                            <a:latin typeface="Cambria Math" panose="02040503050406030204" pitchFamily="18" charset="0"/>
                          </a:rPr>
                        </m:ctrlPr>
                      </m:radPr>
                      <m:deg/>
                      <m:e>
                        <m:f>
                          <m:fPr>
                            <m:type m:val="skw"/>
                            <m:ctrlPr>
                              <a:rPr lang="en-US" b="0" i="1" smtClean="0">
                                <a:latin typeface="Cambria Math" panose="02040503050406030204" pitchFamily="18" charset="0"/>
                              </a:rPr>
                            </m:ctrlPr>
                          </m:fPr>
                          <m:num>
                            <m:r>
                              <a:rPr lang="en-US" b="0" i="1" smtClean="0">
                                <a:latin typeface="Cambria Math" panose="02040503050406030204" pitchFamily="18" charset="0"/>
                              </a:rPr>
                              <m:t>𝑝</m:t>
                            </m:r>
                            <m:r>
                              <a:rPr lang="en-US" b="0" i="1" smtClean="0">
                                <a:latin typeface="Cambria Math" panose="02040503050406030204" pitchFamily="18" charset="0"/>
                              </a:rPr>
                              <m:t>(1−</m:t>
                            </m:r>
                            <m:r>
                              <a:rPr lang="en-US" b="0" i="1" smtClean="0">
                                <a:latin typeface="Cambria Math" panose="02040503050406030204" pitchFamily="18" charset="0"/>
                              </a:rPr>
                              <m:t>𝑝</m:t>
                            </m:r>
                            <m:r>
                              <a:rPr lang="en-US" b="0" i="1" smtClean="0">
                                <a:latin typeface="Cambria Math" panose="02040503050406030204" pitchFamily="18" charset="0"/>
                              </a:rPr>
                              <m:t>)</m:t>
                            </m:r>
                          </m:num>
                          <m:den>
                            <m:r>
                              <a:rPr lang="en-US" b="0" i="1" smtClean="0">
                                <a:latin typeface="Cambria Math" panose="02040503050406030204" pitchFamily="18" charset="0"/>
                              </a:rPr>
                              <m:t>𝑛</m:t>
                            </m:r>
                          </m:den>
                        </m:f>
                      </m:e>
                    </m:rad>
                  </m:oMath>
                </a14:m>
                <a:r>
                  <a:rPr lang="en-US" dirty="0"/>
                  <a:t> and </a:t>
                </a:r>
                <a14:m>
                  <m:oMath xmlns:m="http://schemas.openxmlformats.org/officeDocument/2006/math">
                    <m:r>
                      <a:rPr lang="en-US" b="0" i="1" smtClean="0">
                        <a:latin typeface="Cambria Math" panose="02040503050406030204" pitchFamily="18" charset="0"/>
                      </a:rPr>
                      <m:t>𝑝</m:t>
                    </m:r>
                    <m:r>
                      <a:rPr lang="en-US" b="0" i="1" smtClean="0">
                        <a:latin typeface="Cambria Math" panose="02040503050406030204" pitchFamily="18" charset="0"/>
                      </a:rPr>
                      <m:t>+2</m:t>
                    </m:r>
                    <m:rad>
                      <m:radPr>
                        <m:degHide m:val="on"/>
                        <m:ctrlPr>
                          <a:rPr lang="en-US" b="0" i="1" smtClean="0">
                            <a:latin typeface="Cambria Math" panose="02040503050406030204" pitchFamily="18" charset="0"/>
                          </a:rPr>
                        </m:ctrlPr>
                      </m:radPr>
                      <m:deg/>
                      <m:e>
                        <m:f>
                          <m:fPr>
                            <m:type m:val="skw"/>
                            <m:ctrlPr>
                              <a:rPr lang="en-US" b="0" i="1" smtClean="0">
                                <a:latin typeface="Cambria Math" panose="02040503050406030204" pitchFamily="18" charset="0"/>
                              </a:rPr>
                            </m:ctrlPr>
                          </m:fPr>
                          <m:num>
                            <m:r>
                              <a:rPr lang="en-US" b="0" i="1" smtClean="0">
                                <a:latin typeface="Cambria Math" panose="02040503050406030204" pitchFamily="18" charset="0"/>
                              </a:rPr>
                              <m:t>𝑝</m:t>
                            </m:r>
                            <m:r>
                              <a:rPr lang="en-US" b="0" i="1" smtClean="0">
                                <a:latin typeface="Cambria Math" panose="02040503050406030204" pitchFamily="18" charset="0"/>
                              </a:rPr>
                              <m:t>(1−</m:t>
                            </m:r>
                            <m:r>
                              <a:rPr lang="en-US" b="0" i="1" smtClean="0">
                                <a:latin typeface="Cambria Math" panose="02040503050406030204" pitchFamily="18" charset="0"/>
                              </a:rPr>
                              <m:t>𝑝</m:t>
                            </m:r>
                            <m:r>
                              <a:rPr lang="en-US" b="0" i="1" smtClean="0">
                                <a:latin typeface="Cambria Math" panose="02040503050406030204" pitchFamily="18" charset="0"/>
                              </a:rPr>
                              <m:t>)</m:t>
                            </m:r>
                          </m:num>
                          <m:den>
                            <m:r>
                              <a:rPr lang="en-US" b="0" i="1" smtClean="0">
                                <a:latin typeface="Cambria Math" panose="02040503050406030204" pitchFamily="18" charset="0"/>
                              </a:rPr>
                              <m:t>𝑛</m:t>
                            </m:r>
                          </m:den>
                        </m:f>
                      </m:e>
                    </m:rad>
                  </m:oMath>
                </a14:m>
                <a:r>
                  <a:rPr lang="en-US" dirty="0"/>
                  <a:t>  is approximately 0.95</a:t>
                </a:r>
              </a:p>
              <a:p>
                <a:pPr marL="0" indent="0">
                  <a:buNone/>
                </a:pPr>
                <a:endParaRPr lang="en-US" dirty="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𝑝</m:t>
                          </m:r>
                          <m:r>
                            <a:rPr lang="en-US" b="0" i="1" smtClean="0">
                              <a:latin typeface="Cambria Math" panose="02040503050406030204" pitchFamily="18" charset="0"/>
                            </a:rPr>
                            <m:t> −2</m:t>
                          </m:r>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r>
                                    <a:rPr lang="en-US" b="0" i="1" smtClean="0">
                                      <a:latin typeface="Cambria Math" panose="02040503050406030204" pitchFamily="18" charset="0"/>
                                    </a:rPr>
                                    <m:t>𝑝</m:t>
                                  </m:r>
                                  <m:d>
                                    <m:dPr>
                                      <m:ctrlPr>
                                        <a:rPr lang="en-US" b="0" i="1" smtClean="0">
                                          <a:latin typeface="Cambria Math" panose="02040503050406030204" pitchFamily="18" charset="0"/>
                                        </a:rPr>
                                      </m:ctrlPr>
                                    </m:dPr>
                                    <m:e>
                                      <m:r>
                                        <a:rPr lang="en-US" b="0" i="1" smtClean="0">
                                          <a:latin typeface="Cambria Math" panose="02040503050406030204" pitchFamily="18" charset="0"/>
                                        </a:rPr>
                                        <m:t>1−</m:t>
                                      </m:r>
                                      <m:r>
                                        <a:rPr lang="en-US" b="0" i="1" smtClean="0">
                                          <a:latin typeface="Cambria Math" panose="02040503050406030204" pitchFamily="18" charset="0"/>
                                        </a:rPr>
                                        <m:t>𝑝</m:t>
                                      </m:r>
                                    </m:e>
                                  </m:d>
                                </m:num>
                                <m:den>
                                  <m:r>
                                    <a:rPr lang="en-US" b="0" i="1" smtClean="0">
                                      <a:latin typeface="Cambria Math" panose="02040503050406030204" pitchFamily="18" charset="0"/>
                                    </a:rPr>
                                    <m:t>𝑛</m:t>
                                  </m:r>
                                </m:den>
                              </m:f>
                            </m:e>
                          </m:rad>
                          <m:r>
                            <a:rPr lang="en-US" b="0" i="1" smtClean="0">
                              <a:latin typeface="Cambria Math" panose="02040503050406030204" pitchFamily="18" charset="0"/>
                            </a:rPr>
                            <m:t>&lt;</m:t>
                          </m:r>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𝑝</m:t>
                              </m:r>
                            </m:e>
                          </m:acc>
                          <m:r>
                            <a:rPr lang="en-US" b="0" i="1" smtClean="0">
                              <a:latin typeface="Cambria Math" panose="02040503050406030204" pitchFamily="18" charset="0"/>
                            </a:rPr>
                            <m:t>&lt;</m:t>
                          </m:r>
                          <m:r>
                            <a:rPr lang="en-US" b="0" i="1" smtClean="0">
                              <a:latin typeface="Cambria Math" panose="02040503050406030204" pitchFamily="18" charset="0"/>
                            </a:rPr>
                            <m:t>𝜇</m:t>
                          </m:r>
                          <m:r>
                            <a:rPr lang="en-US" b="0" i="1" smtClean="0">
                              <a:latin typeface="Cambria Math" panose="02040503050406030204" pitchFamily="18" charset="0"/>
                            </a:rPr>
                            <m:t>+2</m:t>
                          </m:r>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r>
                                    <a:rPr lang="en-US" b="0" i="1" smtClean="0">
                                      <a:latin typeface="Cambria Math" panose="02040503050406030204" pitchFamily="18" charset="0"/>
                                    </a:rPr>
                                    <m:t>𝑝</m:t>
                                  </m:r>
                                  <m:r>
                                    <a:rPr lang="en-US" b="0" i="1" smtClean="0">
                                      <a:latin typeface="Cambria Math" panose="02040503050406030204" pitchFamily="18" charset="0"/>
                                    </a:rPr>
                                    <m:t>(1−</m:t>
                                  </m:r>
                                  <m:r>
                                    <a:rPr lang="en-US" b="0" i="1" smtClean="0">
                                      <a:latin typeface="Cambria Math" panose="02040503050406030204" pitchFamily="18" charset="0"/>
                                    </a:rPr>
                                    <m:t>𝑝</m:t>
                                  </m:r>
                                  <m:r>
                                    <a:rPr lang="en-US" b="0" i="1" smtClean="0">
                                      <a:latin typeface="Cambria Math" panose="02040503050406030204" pitchFamily="18" charset="0"/>
                                    </a:rPr>
                                    <m:t>)</m:t>
                                  </m:r>
                                </m:num>
                                <m:den>
                                  <m:r>
                                    <a:rPr lang="en-US" b="0" i="1" smtClean="0">
                                      <a:latin typeface="Cambria Math" panose="02040503050406030204" pitchFamily="18" charset="0"/>
                                    </a:rPr>
                                    <m:t>𝑛</m:t>
                                  </m:r>
                                </m:den>
                              </m:f>
                            </m:e>
                          </m:rad>
                        </m:e>
                      </m:d>
                      <m:r>
                        <a:rPr lang="en-US" b="0" i="1" smtClean="0">
                          <a:latin typeface="Cambria Math" panose="02040503050406030204" pitchFamily="18" charset="0"/>
                        </a:rPr>
                        <m:t>≈0.95</m:t>
                      </m:r>
                    </m:oMath>
                  </m:oMathPara>
                </a14:m>
                <a:endParaRPr lang="en-US" dirty="0"/>
              </a:p>
              <a:p>
                <a:endParaRPr lang="en-US" dirty="0"/>
              </a:p>
            </p:txBody>
          </p:sp>
        </mc:Choice>
        <mc:Fallback xmlns="">
          <p:sp>
            <p:nvSpPr>
              <p:cNvPr id="3" name="Content Placeholder 2">
                <a:extLst>
                  <a:ext uri="{FF2B5EF4-FFF2-40B4-BE49-F238E27FC236}">
                    <a16:creationId xmlns:a16="http://schemas.microsoft.com/office/drawing/2014/main" id="{6E5AFE08-D97C-6FDE-0D9F-32CF5D570099}"/>
                  </a:ext>
                </a:extLst>
              </p:cNvPr>
              <p:cNvSpPr>
                <a:spLocks noGrp="1" noRot="1" noChangeAspect="1" noMove="1" noResize="1" noEditPoints="1" noAdjustHandles="1" noChangeArrowheads="1" noChangeShapeType="1" noTextEdit="1"/>
              </p:cNvSpPr>
              <p:nvPr>
                <p:ph idx="1"/>
              </p:nvPr>
            </p:nvSpPr>
            <p:spPr>
              <a:xfrm>
                <a:off x="838200" y="1825624"/>
                <a:ext cx="10515600" cy="4870739"/>
              </a:xfrm>
              <a:blipFill>
                <a:blip r:embed="rId2"/>
                <a:stretch>
                  <a:fillRect l="-928" t="-2879"/>
                </a:stretch>
              </a:blipFill>
            </p:spPr>
            <p:txBody>
              <a:bodyPr/>
              <a:lstStyle/>
              <a:p>
                <a:r>
                  <a:rPr lang="en-US">
                    <a:noFill/>
                  </a:rPr>
                  <a:t> </a:t>
                </a:r>
              </a:p>
            </p:txBody>
          </p:sp>
        </mc:Fallback>
      </mc:AlternateContent>
    </p:spTree>
    <p:extLst>
      <p:ext uri="{BB962C8B-B14F-4D97-AF65-F5344CB8AC3E}">
        <p14:creationId xmlns:p14="http://schemas.microsoft.com/office/powerpoint/2010/main" val="4047875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82B234D-E285-319C-B78C-E4FBB4F74E4E}"/>
              </a:ext>
            </a:extLst>
          </p:cNvPr>
          <p:cNvPicPr>
            <a:picLocks noChangeAspect="1"/>
          </p:cNvPicPr>
          <p:nvPr/>
        </p:nvPicPr>
        <p:blipFill>
          <a:blip r:embed="rId2"/>
          <a:stretch>
            <a:fillRect/>
          </a:stretch>
        </p:blipFill>
        <p:spPr>
          <a:xfrm>
            <a:off x="27728" y="323416"/>
            <a:ext cx="12136544" cy="6211167"/>
          </a:xfrm>
          <a:prstGeom prst="rect">
            <a:avLst/>
          </a:prstGeom>
        </p:spPr>
      </p:pic>
    </p:spTree>
    <p:extLst>
      <p:ext uri="{BB962C8B-B14F-4D97-AF65-F5344CB8AC3E}">
        <p14:creationId xmlns:p14="http://schemas.microsoft.com/office/powerpoint/2010/main" val="814160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469EA-A979-3D61-3DBD-C9A7ED067BFC}"/>
              </a:ext>
            </a:extLst>
          </p:cNvPr>
          <p:cNvSpPr>
            <a:spLocks noGrp="1"/>
          </p:cNvSpPr>
          <p:nvPr>
            <p:ph type="title"/>
          </p:nvPr>
        </p:nvSpPr>
        <p:spPr/>
        <p:txBody>
          <a:bodyPr/>
          <a:lstStyle/>
          <a:p>
            <a:r>
              <a:rPr lang="en-US" dirty="0"/>
              <a:t>Practice: Crooked Casino</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C5ADA46-BEDB-F189-06BC-B9D12ECAF8C2}"/>
                  </a:ext>
                </a:extLst>
              </p:cNvPr>
              <p:cNvSpPr>
                <a:spLocks noGrp="1"/>
              </p:cNvSpPr>
              <p:nvPr>
                <p:ph idx="1"/>
              </p:nvPr>
            </p:nvSpPr>
            <p:spPr>
              <a:xfrm>
                <a:off x="838200" y="1797916"/>
                <a:ext cx="5449455" cy="4861502"/>
              </a:xfrm>
            </p:spPr>
            <p:txBody>
              <a:bodyPr/>
              <a:lstStyle/>
              <a:p>
                <a:r>
                  <a:rPr lang="en-US" dirty="0"/>
                  <a:t> A crooked casino uses loaded dice at all of their Craps tables to improve their earnings. The table to left gives the probability distribution for the sum of roll of two die for a pair of  fair dice (denoted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𝑋</m:t>
                        </m:r>
                      </m:e>
                      <m:sub>
                        <m:r>
                          <m:rPr>
                            <m:sty m:val="p"/>
                          </m:rPr>
                          <a:rPr lang="en-US" b="0" i="0" smtClean="0">
                            <a:latin typeface="Cambria Math" panose="02040503050406030204" pitchFamily="18" charset="0"/>
                          </a:rPr>
                          <m:t>fair</m:t>
                        </m:r>
                      </m:sub>
                    </m:sSub>
                  </m:oMath>
                </a14:m>
                <a:r>
                  <a:rPr lang="en-US" dirty="0"/>
                  <a:t>) and for a pair of loaded dice (denoted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𝑋</m:t>
                        </m:r>
                      </m:e>
                      <m:sub>
                        <m:r>
                          <m:rPr>
                            <m:sty m:val="p"/>
                          </m:rPr>
                          <a:rPr lang="en-US" b="0" i="0" smtClean="0">
                            <a:latin typeface="Cambria Math" panose="02040503050406030204" pitchFamily="18" charset="0"/>
                          </a:rPr>
                          <m:t>loaded</m:t>
                        </m:r>
                      </m:sub>
                    </m:sSub>
                    <m:r>
                      <a:rPr lang="en-US" b="0" i="1" smtClean="0">
                        <a:latin typeface="Cambria Math" panose="02040503050406030204" pitchFamily="18" charset="0"/>
                      </a:rPr>
                      <m:t>)</m:t>
                    </m:r>
                  </m:oMath>
                </a14:m>
                <a:endParaRPr lang="en-US" dirty="0"/>
              </a:p>
              <a:p>
                <a:endParaRPr lang="en-US" dirty="0"/>
              </a:p>
            </p:txBody>
          </p:sp>
        </mc:Choice>
        <mc:Fallback xmlns="">
          <p:sp>
            <p:nvSpPr>
              <p:cNvPr id="3" name="Content Placeholder 2">
                <a:extLst>
                  <a:ext uri="{FF2B5EF4-FFF2-40B4-BE49-F238E27FC236}">
                    <a16:creationId xmlns:a16="http://schemas.microsoft.com/office/drawing/2014/main" id="{8C5ADA46-BEDB-F189-06BC-B9D12ECAF8C2}"/>
                  </a:ext>
                </a:extLst>
              </p:cNvPr>
              <p:cNvSpPr>
                <a:spLocks noGrp="1" noRot="1" noChangeAspect="1" noMove="1" noResize="1" noEditPoints="1" noAdjustHandles="1" noChangeArrowheads="1" noChangeShapeType="1" noTextEdit="1"/>
              </p:cNvSpPr>
              <p:nvPr>
                <p:ph idx="1"/>
              </p:nvPr>
            </p:nvSpPr>
            <p:spPr>
              <a:xfrm>
                <a:off x="838200" y="1797916"/>
                <a:ext cx="5449455" cy="4861502"/>
              </a:xfrm>
              <a:blipFill>
                <a:blip r:embed="rId2"/>
                <a:stretch>
                  <a:fillRect l="-2016" t="-2133" r="-3024"/>
                </a:stretch>
              </a:blipFill>
            </p:spPr>
            <p:txBody>
              <a:bodyPr/>
              <a:lstStyle/>
              <a:p>
                <a:r>
                  <a:rPr lang="en-US">
                    <a:noFill/>
                  </a:rPr>
                  <a:t> </a:t>
                </a:r>
              </a:p>
            </p:txBody>
          </p:sp>
        </mc:Fallback>
      </mc:AlternateContent>
      <p:pic>
        <p:nvPicPr>
          <p:cNvPr id="9" name="Picture 8">
            <a:extLst>
              <a:ext uri="{FF2B5EF4-FFF2-40B4-BE49-F238E27FC236}">
                <a16:creationId xmlns:a16="http://schemas.microsoft.com/office/drawing/2014/main" id="{E3D8EDB3-81BD-4B5B-466C-E7DE60973701}"/>
              </a:ext>
            </a:extLst>
          </p:cNvPr>
          <p:cNvPicPr>
            <a:picLocks noChangeAspect="1"/>
          </p:cNvPicPr>
          <p:nvPr/>
        </p:nvPicPr>
        <p:blipFill>
          <a:blip r:embed="rId3"/>
          <a:stretch>
            <a:fillRect/>
          </a:stretch>
        </p:blipFill>
        <p:spPr>
          <a:xfrm>
            <a:off x="7537983" y="1282700"/>
            <a:ext cx="4154348" cy="5009038"/>
          </a:xfrm>
          <a:prstGeom prst="rect">
            <a:avLst/>
          </a:prstGeom>
        </p:spPr>
      </p:pic>
    </p:spTree>
    <p:extLst>
      <p:ext uri="{BB962C8B-B14F-4D97-AF65-F5344CB8AC3E}">
        <p14:creationId xmlns:p14="http://schemas.microsoft.com/office/powerpoint/2010/main" val="3344115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B7938-188D-39FF-04DB-5CDD84428971}"/>
              </a:ext>
            </a:extLst>
          </p:cNvPr>
          <p:cNvSpPr>
            <a:spLocks noGrp="1"/>
          </p:cNvSpPr>
          <p:nvPr>
            <p:ph type="title"/>
          </p:nvPr>
        </p:nvSpPr>
        <p:spPr/>
        <p:txBody>
          <a:bodyPr/>
          <a:lstStyle/>
          <a:p>
            <a:r>
              <a:rPr lang="en-US" dirty="0"/>
              <a:t>Practice: Crooked Casino</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B6A213A-3096-7BF5-D52F-E5333C3D8F72}"/>
                  </a:ext>
                </a:extLst>
              </p:cNvPr>
              <p:cNvSpPr>
                <a:spLocks noGrp="1"/>
              </p:cNvSpPr>
              <p:nvPr>
                <p:ph idx="1"/>
              </p:nvPr>
            </p:nvSpPr>
            <p:spPr>
              <a:xfrm>
                <a:off x="397165" y="1825625"/>
                <a:ext cx="6853380" cy="4796848"/>
              </a:xfrm>
            </p:spPr>
            <p:txBody>
              <a:bodyPr>
                <a:normAutofit lnSpcReduction="10000"/>
              </a:bodyPr>
              <a:lstStyle/>
              <a:p>
                <a:r>
                  <a:rPr lang="en-US" sz="2000" dirty="0"/>
                  <a:t>Suppose a gambler at the casino is suspects that the casino is using loaded dice so he observes the proportion of “sums of 7” rolled in the next 30 turns at the Craps table. He computes the proportion of rolls that summed to 7 to be </a:t>
                </a:r>
                <a14:m>
                  <m:oMath xmlns:m="http://schemas.openxmlformats.org/officeDocument/2006/math">
                    <m:r>
                      <a:rPr lang="en-US" sz="2000" b="0" i="1" smtClean="0">
                        <a:latin typeface="Cambria Math" panose="02040503050406030204" pitchFamily="18" charset="0"/>
                      </a:rPr>
                      <m:t>0.33</m:t>
                    </m:r>
                  </m:oMath>
                </a14:m>
                <a:endParaRPr lang="en-US" sz="2000" dirty="0"/>
              </a:p>
              <a:p>
                <a:endParaRPr lang="en-US" sz="2000" dirty="0"/>
              </a:p>
              <a:p>
                <a:r>
                  <a:rPr lang="en-US" sz="2000" dirty="0"/>
                  <a:t>Assuming the dice are fair, Compute the interval that has a probability of approximately </a:t>
                </a:r>
                <a14:m>
                  <m:oMath xmlns:m="http://schemas.openxmlformats.org/officeDocument/2006/math">
                    <m:r>
                      <a:rPr lang="en-US" sz="2000" b="0" i="1" smtClean="0">
                        <a:latin typeface="Cambria Math" panose="02040503050406030204" pitchFamily="18" charset="0"/>
                      </a:rPr>
                      <m:t>0.95</m:t>
                    </m:r>
                  </m:oMath>
                </a14:m>
                <a:r>
                  <a:rPr lang="en-US" sz="2000" dirty="0"/>
                  <a:t> of containing estimated proportion of rolls that sum to 7</a:t>
                </a:r>
              </a:p>
              <a:p>
                <a:endParaRPr lang="en-US" sz="2000" dirty="0"/>
              </a:p>
              <a:p>
                <a:pPr marL="0" indent="0">
                  <a:buNone/>
                </a:pPr>
                <a14:m>
                  <m:oMathPara xmlns:m="http://schemas.openxmlformats.org/officeDocument/2006/math">
                    <m:oMathParaPr>
                      <m:jc m:val="left"/>
                    </m:oMathParaPr>
                    <m:oMath xmlns:m="http://schemas.openxmlformats.org/officeDocument/2006/math">
                      <m:acc>
                        <m:accPr>
                          <m:chr m:val="̂"/>
                          <m:ctrlPr>
                            <a:rPr lang="en-US" sz="2000" b="0" i="1" smtClean="0">
                              <a:latin typeface="Cambria Math" panose="02040503050406030204" pitchFamily="18" charset="0"/>
                            </a:rPr>
                          </m:ctrlPr>
                        </m:accPr>
                        <m:e>
                          <m:r>
                            <a:rPr lang="en-US" sz="2000" b="0" i="1" smtClean="0">
                              <a:latin typeface="Cambria Math" panose="02040503050406030204" pitchFamily="18" charset="0"/>
                            </a:rPr>
                            <m:t>𝑝</m:t>
                          </m:r>
                        </m:e>
                      </m:acc>
                      <m:r>
                        <a:rPr lang="en-US" sz="2000" b="0" i="1" dirty="0" smtClean="0">
                          <a:latin typeface="Cambria Math" panose="02040503050406030204" pitchFamily="18" charset="0"/>
                        </a:rPr>
                        <m:t>≈</m:t>
                      </m:r>
                      <m:r>
                        <a:rPr lang="en-US" sz="2000" b="0" i="1" dirty="0" smtClean="0">
                          <a:latin typeface="Cambria Math" panose="02040503050406030204" pitchFamily="18" charset="0"/>
                        </a:rPr>
                        <m:t>𝑁</m:t>
                      </m:r>
                      <m:d>
                        <m:dPr>
                          <m:ctrlPr>
                            <a:rPr lang="en-US" sz="2000" b="0" i="1" dirty="0" smtClean="0">
                              <a:latin typeface="Cambria Math" panose="02040503050406030204" pitchFamily="18" charset="0"/>
                            </a:rPr>
                          </m:ctrlPr>
                        </m:dPr>
                        <m:e>
                          <m:r>
                            <a:rPr lang="en-US" sz="2000" i="1" dirty="0">
                              <a:latin typeface="Cambria Math" panose="02040503050406030204" pitchFamily="18" charset="0"/>
                            </a:rPr>
                            <m:t>0.</m:t>
                          </m:r>
                          <m:r>
                            <a:rPr lang="en-US" sz="2000" b="0" i="1" dirty="0" smtClean="0">
                              <a:latin typeface="Cambria Math" panose="02040503050406030204" pitchFamily="18" charset="0"/>
                            </a:rPr>
                            <m:t>167</m:t>
                          </m:r>
                          <m:r>
                            <a:rPr lang="en-US" sz="2000" i="1" dirty="0">
                              <a:latin typeface="Cambria Math" panose="02040503050406030204" pitchFamily="18" charset="0"/>
                            </a:rPr>
                            <m:t>,  </m:t>
                          </m:r>
                          <m:rad>
                            <m:radPr>
                              <m:degHide m:val="on"/>
                              <m:ctrlPr>
                                <a:rPr lang="en-US" sz="2000" i="1" dirty="0">
                                  <a:latin typeface="Cambria Math" panose="02040503050406030204" pitchFamily="18" charset="0"/>
                                </a:rPr>
                              </m:ctrlPr>
                            </m:radPr>
                            <m:deg/>
                            <m:e>
                              <m:box>
                                <m:boxPr>
                                  <m:ctrlPr>
                                    <a:rPr lang="en-US" sz="2000" i="1" dirty="0">
                                      <a:latin typeface="Cambria Math" panose="02040503050406030204" pitchFamily="18" charset="0"/>
                                    </a:rPr>
                                  </m:ctrlPr>
                                </m:boxPr>
                                <m:e>
                                  <m:argPr>
                                    <m:argSz m:val="-1"/>
                                  </m:argPr>
                                  <m:f>
                                    <m:fPr>
                                      <m:ctrlPr>
                                        <a:rPr lang="en-US" sz="2000" i="1" dirty="0">
                                          <a:latin typeface="Cambria Math" panose="02040503050406030204" pitchFamily="18" charset="0"/>
                                        </a:rPr>
                                      </m:ctrlPr>
                                    </m:fPr>
                                    <m:num>
                                      <m:r>
                                        <a:rPr lang="en-US" sz="2000" i="1" dirty="0">
                                          <a:latin typeface="Cambria Math" panose="02040503050406030204" pitchFamily="18" charset="0"/>
                                        </a:rPr>
                                        <m:t>0.</m:t>
                                      </m:r>
                                      <m:r>
                                        <a:rPr lang="en-US" sz="2000" b="0" i="1" dirty="0" smtClean="0">
                                          <a:latin typeface="Cambria Math" panose="02040503050406030204" pitchFamily="18" charset="0"/>
                                        </a:rPr>
                                        <m:t>167</m:t>
                                      </m:r>
                                      <m:d>
                                        <m:dPr>
                                          <m:ctrlPr>
                                            <a:rPr lang="en-US" sz="2000" i="1" dirty="0">
                                              <a:latin typeface="Cambria Math" panose="02040503050406030204" pitchFamily="18" charset="0"/>
                                            </a:rPr>
                                          </m:ctrlPr>
                                        </m:dPr>
                                        <m:e>
                                          <m:r>
                                            <a:rPr lang="en-US" sz="2000" i="1" dirty="0">
                                              <a:latin typeface="Cambria Math" panose="02040503050406030204" pitchFamily="18" charset="0"/>
                                            </a:rPr>
                                            <m:t>1−0.</m:t>
                                          </m:r>
                                          <m:r>
                                            <a:rPr lang="en-US" sz="2000" b="0" i="1" dirty="0" smtClean="0">
                                              <a:latin typeface="Cambria Math" panose="02040503050406030204" pitchFamily="18" charset="0"/>
                                            </a:rPr>
                                            <m:t>167</m:t>
                                          </m:r>
                                        </m:e>
                                      </m:d>
                                    </m:num>
                                    <m:den>
                                      <m:r>
                                        <a:rPr lang="en-US" sz="2000" b="0" i="1" dirty="0" smtClean="0">
                                          <a:latin typeface="Cambria Math" panose="02040503050406030204" pitchFamily="18" charset="0"/>
                                        </a:rPr>
                                        <m:t>30</m:t>
                                      </m:r>
                                    </m:den>
                                  </m:f>
                                </m:e>
                              </m:box>
                            </m:e>
                          </m:rad>
                        </m:e>
                      </m:d>
                      <m:r>
                        <a:rPr lang="en-US" sz="2000" b="0" i="1" dirty="0" smtClean="0">
                          <a:latin typeface="Cambria Math" panose="02040503050406030204" pitchFamily="18" charset="0"/>
                        </a:rPr>
                        <m:t>≈</m:t>
                      </m:r>
                      <m:r>
                        <a:rPr lang="en-US" sz="2000" b="0" i="1" dirty="0" smtClean="0">
                          <a:latin typeface="Cambria Math" panose="02040503050406030204" pitchFamily="18" charset="0"/>
                        </a:rPr>
                        <m:t>𝑁</m:t>
                      </m:r>
                      <m:d>
                        <m:dPr>
                          <m:ctrlPr>
                            <a:rPr lang="en-US" sz="2000" b="0" i="1" dirty="0" smtClean="0">
                              <a:latin typeface="Cambria Math" panose="02040503050406030204" pitchFamily="18" charset="0"/>
                            </a:rPr>
                          </m:ctrlPr>
                        </m:dPr>
                        <m:e>
                          <m:r>
                            <a:rPr lang="en-US" sz="2000" b="0" i="1" dirty="0" smtClean="0">
                              <a:latin typeface="Cambria Math" panose="02040503050406030204" pitchFamily="18" charset="0"/>
                            </a:rPr>
                            <m:t>0.167, 0.068</m:t>
                          </m:r>
                        </m:e>
                      </m:d>
                    </m:oMath>
                  </m:oMathPara>
                </a14:m>
                <a:endParaRPr lang="en-US" sz="2000" dirty="0"/>
              </a:p>
              <a:p>
                <a:endParaRPr lang="en-US" sz="2000" dirty="0"/>
              </a:p>
              <a:p>
                <a:pPr marL="0" indent="0">
                  <a:buNone/>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𝑃</m:t>
                      </m:r>
                      <m:d>
                        <m:dPr>
                          <m:ctrlPr>
                            <a:rPr lang="en-US" sz="2000" b="0" i="1" smtClean="0">
                              <a:latin typeface="Cambria Math" panose="02040503050406030204" pitchFamily="18" charset="0"/>
                            </a:rPr>
                          </m:ctrlPr>
                        </m:dPr>
                        <m:e>
                          <m:r>
                            <a:rPr lang="en-US" sz="2000" b="0" i="1" smtClean="0">
                              <a:latin typeface="Cambria Math" panose="02040503050406030204" pitchFamily="18" charset="0"/>
                            </a:rPr>
                            <m:t>0.167 −2×0.068&lt;</m:t>
                          </m:r>
                          <m:acc>
                            <m:accPr>
                              <m:chr m:val="̂"/>
                              <m:ctrlPr>
                                <a:rPr lang="en-US" sz="2000" b="0" i="1" smtClean="0">
                                  <a:latin typeface="Cambria Math" panose="02040503050406030204" pitchFamily="18" charset="0"/>
                                </a:rPr>
                              </m:ctrlPr>
                            </m:accPr>
                            <m:e>
                              <m:r>
                                <a:rPr lang="en-US" sz="2000" b="0" i="1" smtClean="0">
                                  <a:latin typeface="Cambria Math" panose="02040503050406030204" pitchFamily="18" charset="0"/>
                                </a:rPr>
                                <m:t>𝑝</m:t>
                              </m:r>
                            </m:e>
                          </m:acc>
                          <m:r>
                            <a:rPr lang="en-US" sz="2000" b="0" i="1" smtClean="0">
                              <a:latin typeface="Cambria Math" panose="02040503050406030204" pitchFamily="18" charset="0"/>
                            </a:rPr>
                            <m:t>&lt;0.167+2×0.068</m:t>
                          </m:r>
                        </m:e>
                      </m:d>
                      <m:r>
                        <a:rPr lang="en-US" sz="2000" b="0" i="1" smtClean="0">
                          <a:latin typeface="Cambria Math" panose="02040503050406030204" pitchFamily="18" charset="0"/>
                        </a:rPr>
                        <m:t>=0.95</m:t>
                      </m:r>
                    </m:oMath>
                  </m:oMathPara>
                </a14:m>
                <a:endParaRPr lang="en-US" sz="2000" b="0" dirty="0"/>
              </a:p>
              <a:p>
                <a:pPr marL="0" indent="0">
                  <a:buNone/>
                </a:pPr>
                <a:endParaRPr lang="en-US" sz="2000" dirty="0"/>
              </a:p>
              <a:p>
                <a:pPr marL="0" indent="0">
                  <a:buNone/>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𝑃</m:t>
                      </m:r>
                      <m:d>
                        <m:dPr>
                          <m:ctrlPr>
                            <a:rPr lang="en-US" sz="2000" b="0" i="1" smtClean="0">
                              <a:latin typeface="Cambria Math" panose="02040503050406030204" pitchFamily="18" charset="0"/>
                            </a:rPr>
                          </m:ctrlPr>
                        </m:dPr>
                        <m:e>
                          <m:r>
                            <a:rPr lang="en-US" sz="2000" b="0" i="1" smtClean="0">
                              <a:latin typeface="Cambria Math" panose="02040503050406030204" pitchFamily="18" charset="0"/>
                            </a:rPr>
                            <m:t>0.031&lt;</m:t>
                          </m:r>
                          <m:acc>
                            <m:accPr>
                              <m:chr m:val="̂"/>
                              <m:ctrlPr>
                                <a:rPr lang="en-US" sz="2000" b="0" i="1" smtClean="0">
                                  <a:latin typeface="Cambria Math" panose="02040503050406030204" pitchFamily="18" charset="0"/>
                                </a:rPr>
                              </m:ctrlPr>
                            </m:accPr>
                            <m:e>
                              <m:r>
                                <a:rPr lang="en-US" sz="2000" b="0" i="1" smtClean="0">
                                  <a:latin typeface="Cambria Math" panose="02040503050406030204" pitchFamily="18" charset="0"/>
                                </a:rPr>
                                <m:t>𝑝</m:t>
                              </m:r>
                            </m:e>
                          </m:acc>
                          <m:r>
                            <a:rPr lang="en-US" sz="2000" b="0" i="1" smtClean="0">
                              <a:latin typeface="Cambria Math" panose="02040503050406030204" pitchFamily="18" charset="0"/>
                            </a:rPr>
                            <m:t>&lt;0.303</m:t>
                          </m:r>
                        </m:e>
                      </m:d>
                      <m:r>
                        <a:rPr lang="en-US" sz="2000" b="0" i="1" smtClean="0">
                          <a:latin typeface="Cambria Math" panose="02040503050406030204" pitchFamily="18" charset="0"/>
                        </a:rPr>
                        <m:t>=0.95</m:t>
                      </m:r>
                    </m:oMath>
                  </m:oMathPara>
                </a14:m>
                <a:endParaRPr lang="en-US" sz="2000" dirty="0"/>
              </a:p>
            </p:txBody>
          </p:sp>
        </mc:Choice>
        <mc:Fallback xmlns="">
          <p:sp>
            <p:nvSpPr>
              <p:cNvPr id="3" name="Content Placeholder 2">
                <a:extLst>
                  <a:ext uri="{FF2B5EF4-FFF2-40B4-BE49-F238E27FC236}">
                    <a16:creationId xmlns:a16="http://schemas.microsoft.com/office/drawing/2014/main" id="{EB6A213A-3096-7BF5-D52F-E5333C3D8F72}"/>
                  </a:ext>
                </a:extLst>
              </p:cNvPr>
              <p:cNvSpPr>
                <a:spLocks noGrp="1" noRot="1" noChangeAspect="1" noMove="1" noResize="1" noEditPoints="1" noAdjustHandles="1" noChangeArrowheads="1" noChangeShapeType="1" noTextEdit="1"/>
              </p:cNvSpPr>
              <p:nvPr>
                <p:ph idx="1"/>
              </p:nvPr>
            </p:nvSpPr>
            <p:spPr>
              <a:xfrm>
                <a:off x="397165" y="1825625"/>
                <a:ext cx="6853380" cy="4796848"/>
              </a:xfrm>
              <a:blipFill>
                <a:blip r:embed="rId2"/>
                <a:stretch>
                  <a:fillRect l="-801" t="-1779" r="-534"/>
                </a:stretch>
              </a:blipFill>
            </p:spPr>
            <p:txBody>
              <a:bodyPr/>
              <a:lstStyle/>
              <a:p>
                <a:r>
                  <a:rPr lang="en-US">
                    <a:noFill/>
                  </a:rPr>
                  <a:t> </a:t>
                </a:r>
              </a:p>
            </p:txBody>
          </p:sp>
        </mc:Fallback>
      </mc:AlternateContent>
      <p:pic>
        <p:nvPicPr>
          <p:cNvPr id="6" name="Picture 5">
            <a:extLst>
              <a:ext uri="{FF2B5EF4-FFF2-40B4-BE49-F238E27FC236}">
                <a16:creationId xmlns:a16="http://schemas.microsoft.com/office/drawing/2014/main" id="{7599455E-D250-733D-7ABC-EACFBAA93065}"/>
              </a:ext>
            </a:extLst>
          </p:cNvPr>
          <p:cNvPicPr>
            <a:picLocks noChangeAspect="1"/>
          </p:cNvPicPr>
          <p:nvPr/>
        </p:nvPicPr>
        <p:blipFill>
          <a:blip r:embed="rId3"/>
          <a:stretch>
            <a:fillRect/>
          </a:stretch>
        </p:blipFill>
        <p:spPr>
          <a:xfrm>
            <a:off x="7723576" y="1848962"/>
            <a:ext cx="4154348" cy="5009038"/>
          </a:xfrm>
          <a:prstGeom prst="rect">
            <a:avLst/>
          </a:prstGeom>
        </p:spPr>
      </p:pic>
    </p:spTree>
    <p:extLst>
      <p:ext uri="{BB962C8B-B14F-4D97-AF65-F5344CB8AC3E}">
        <p14:creationId xmlns:p14="http://schemas.microsoft.com/office/powerpoint/2010/main" val="1219121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B7938-188D-39FF-04DB-5CDD84428971}"/>
              </a:ext>
            </a:extLst>
          </p:cNvPr>
          <p:cNvSpPr>
            <a:spLocks noGrp="1"/>
          </p:cNvSpPr>
          <p:nvPr>
            <p:ph type="title"/>
          </p:nvPr>
        </p:nvSpPr>
        <p:spPr/>
        <p:txBody>
          <a:bodyPr/>
          <a:lstStyle/>
          <a:p>
            <a:r>
              <a:rPr lang="en-US" dirty="0"/>
              <a:t>Practice: Crooked Casino</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B6A213A-3096-7BF5-D52F-E5333C3D8F72}"/>
                  </a:ext>
                </a:extLst>
              </p:cNvPr>
              <p:cNvSpPr>
                <a:spLocks noGrp="1"/>
              </p:cNvSpPr>
              <p:nvPr>
                <p:ph idx="1"/>
              </p:nvPr>
            </p:nvSpPr>
            <p:spPr>
              <a:xfrm>
                <a:off x="838199" y="1825625"/>
                <a:ext cx="6412345" cy="4796848"/>
              </a:xfrm>
            </p:spPr>
            <p:txBody>
              <a:bodyPr>
                <a:normAutofit fontScale="85000" lnSpcReduction="20000"/>
              </a:bodyPr>
              <a:lstStyle/>
              <a:p>
                <a:r>
                  <a:rPr lang="en-US" sz="2400" dirty="0"/>
                  <a:t>Suppose a gambler at the casino is suspects that the casino is using loaded dice so he observes the proportion of “sums of 7” rolled in the next 30 turns at the Craps table. He computes the proportion of rolls that summed to 7 to be </a:t>
                </a:r>
                <a14:m>
                  <m:oMath xmlns:m="http://schemas.openxmlformats.org/officeDocument/2006/math">
                    <m:r>
                      <a:rPr lang="en-US" sz="2400" b="0" i="1" smtClean="0">
                        <a:latin typeface="Cambria Math" panose="02040503050406030204" pitchFamily="18" charset="0"/>
                      </a:rPr>
                      <m:t>0.33</m:t>
                    </m:r>
                  </m:oMath>
                </a14:m>
                <a:endParaRPr lang="en-US" sz="2400" dirty="0"/>
              </a:p>
              <a:p>
                <a:endParaRPr lang="en-US" sz="2400" dirty="0"/>
              </a:p>
              <a:p>
                <a:r>
                  <a:rPr lang="en-US" sz="2400" dirty="0"/>
                  <a:t>Assuming the dice are fair, what is the probability of observing a proportion greater than the gamblers estimate?</a:t>
                </a:r>
              </a:p>
              <a:p>
                <a:pPr marL="0" indent="0">
                  <a:buNone/>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𝑆𝐸</m:t>
                      </m:r>
                      <m:d>
                        <m:dPr>
                          <m:ctrlPr>
                            <a:rPr lang="en-US" sz="2400" b="0" i="1" smtClean="0">
                              <a:latin typeface="Cambria Math" panose="02040503050406030204" pitchFamily="18" charset="0"/>
                            </a:rPr>
                          </m:ctrlPr>
                        </m:dPr>
                        <m:e>
                          <m:acc>
                            <m:accPr>
                              <m:chr m:val="̂"/>
                              <m:ctrlPr>
                                <a:rPr lang="en-US" sz="2400" b="0" i="1" smtClean="0">
                                  <a:latin typeface="Cambria Math" panose="02040503050406030204" pitchFamily="18" charset="0"/>
                                </a:rPr>
                              </m:ctrlPr>
                            </m:accPr>
                            <m:e>
                              <m:r>
                                <a:rPr lang="en-US" sz="2400" b="0" i="1" smtClean="0">
                                  <a:latin typeface="Cambria Math" panose="02040503050406030204" pitchFamily="18" charset="0"/>
                                </a:rPr>
                                <m:t>𝑝</m:t>
                              </m:r>
                            </m:e>
                          </m:acc>
                        </m:e>
                      </m:d>
                      <m:r>
                        <a:rPr lang="en-US" sz="2400" b="0" i="1" smtClean="0">
                          <a:latin typeface="Cambria Math" panose="02040503050406030204" pitchFamily="18" charset="0"/>
                        </a:rPr>
                        <m:t>=</m:t>
                      </m:r>
                      <m:rad>
                        <m:radPr>
                          <m:degHide m:val="on"/>
                          <m:ctrlPr>
                            <a:rPr lang="en-US" sz="2400" b="0" i="1" smtClean="0">
                              <a:latin typeface="Cambria Math" panose="02040503050406030204" pitchFamily="18" charset="0"/>
                            </a:rPr>
                          </m:ctrlPr>
                        </m:radPr>
                        <m:deg/>
                        <m:e>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0.167(1−0.167)</m:t>
                              </m:r>
                            </m:num>
                            <m:den>
                              <m:r>
                                <a:rPr lang="en-US" sz="2400" b="0" i="1" smtClean="0">
                                  <a:latin typeface="Cambria Math" panose="02040503050406030204" pitchFamily="18" charset="0"/>
                                </a:rPr>
                                <m:t>30</m:t>
                              </m:r>
                            </m:den>
                          </m:f>
                        </m:e>
                      </m:rad>
                      <m:r>
                        <a:rPr lang="en-US" sz="2400" b="0" i="1" smtClean="0">
                          <a:latin typeface="Cambria Math" panose="02040503050406030204" pitchFamily="18" charset="0"/>
                        </a:rPr>
                        <m:t>=0.068</m:t>
                      </m:r>
                    </m:oMath>
                  </m:oMathPara>
                </a14:m>
                <a:endParaRPr lang="en-US" sz="2400" dirty="0"/>
              </a:p>
              <a:p>
                <a:endParaRPr lang="en-US" sz="2400" dirty="0"/>
              </a:p>
              <a:p>
                <a:pPr marL="0" indent="0">
                  <a:buNone/>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𝑧</m:t>
                      </m:r>
                      <m:r>
                        <a:rPr lang="en-US" sz="2400" b="0" i="1" smtClean="0">
                          <a:latin typeface="Cambria Math" panose="02040503050406030204" pitchFamily="18" charset="0"/>
                        </a:rPr>
                        <m:t>=</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0.33−0.167</m:t>
                          </m:r>
                        </m:num>
                        <m:den>
                          <m:r>
                            <a:rPr lang="en-US" sz="2400" b="0" i="1" smtClean="0">
                              <a:latin typeface="Cambria Math" panose="02040503050406030204" pitchFamily="18" charset="0"/>
                            </a:rPr>
                            <m:t>0.068</m:t>
                          </m:r>
                        </m:den>
                      </m:f>
                      <m:r>
                        <a:rPr lang="en-US" sz="2400" b="0" i="1" smtClean="0">
                          <a:latin typeface="Cambria Math" panose="02040503050406030204" pitchFamily="18" charset="0"/>
                        </a:rPr>
                        <m:t>=1.89</m:t>
                      </m:r>
                    </m:oMath>
                  </m:oMathPara>
                </a14:m>
                <a:endParaRPr lang="en-US" sz="2400" b="0" dirty="0"/>
              </a:p>
              <a:p>
                <a:pPr marL="0" indent="0">
                  <a:buNone/>
                </a:pPr>
                <a:endParaRPr lang="en-US" sz="2400" dirty="0"/>
              </a:p>
              <a:p>
                <a:pPr marL="0" indent="0">
                  <a:buNone/>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𝑃</m:t>
                      </m:r>
                      <m:d>
                        <m:dPr>
                          <m:ctrlPr>
                            <a:rPr lang="en-US" sz="2400" b="0" i="1" smtClean="0">
                              <a:latin typeface="Cambria Math" panose="02040503050406030204" pitchFamily="18" charset="0"/>
                            </a:rPr>
                          </m:ctrlPr>
                        </m:dPr>
                        <m:e>
                          <m:r>
                            <a:rPr lang="en-US" sz="2400" b="0" i="1" smtClean="0">
                              <a:latin typeface="Cambria Math" panose="02040503050406030204" pitchFamily="18" charset="0"/>
                            </a:rPr>
                            <m:t>𝑧</m:t>
                          </m:r>
                          <m:r>
                            <a:rPr lang="en-US" sz="2400" b="0" i="1" smtClean="0">
                              <a:latin typeface="Cambria Math" panose="02040503050406030204" pitchFamily="18" charset="0"/>
                            </a:rPr>
                            <m:t>&gt;2.39</m:t>
                          </m:r>
                        </m:e>
                      </m:d>
                      <m:r>
                        <a:rPr lang="en-US" sz="2400" b="0" i="1" smtClean="0">
                          <a:latin typeface="Cambria Math" panose="02040503050406030204" pitchFamily="18" charset="0"/>
                        </a:rPr>
                        <m:t>=1−</m:t>
                      </m:r>
                      <m:r>
                        <a:rPr lang="en-US" sz="2400" b="0" i="1" smtClean="0">
                          <a:latin typeface="Cambria Math" panose="02040503050406030204" pitchFamily="18" charset="0"/>
                        </a:rPr>
                        <m:t>𝑃</m:t>
                      </m:r>
                      <m:d>
                        <m:dPr>
                          <m:ctrlPr>
                            <a:rPr lang="en-US" sz="2400" b="0" i="1" smtClean="0">
                              <a:latin typeface="Cambria Math" panose="02040503050406030204" pitchFamily="18" charset="0"/>
                            </a:rPr>
                          </m:ctrlPr>
                        </m:dPr>
                        <m:e>
                          <m:r>
                            <a:rPr lang="en-US" sz="2400" b="0" i="1" smtClean="0">
                              <a:latin typeface="Cambria Math" panose="02040503050406030204" pitchFamily="18" charset="0"/>
                            </a:rPr>
                            <m:t>𝑧</m:t>
                          </m:r>
                          <m:r>
                            <a:rPr lang="en-US" sz="2400" b="0" i="1" smtClean="0">
                              <a:latin typeface="Cambria Math" panose="02040503050406030204" pitchFamily="18" charset="0"/>
                            </a:rPr>
                            <m:t>≤2.39</m:t>
                          </m:r>
                        </m:e>
                      </m:d>
                      <m:r>
                        <a:rPr lang="en-US" sz="2400" b="0" i="1" smtClean="0">
                          <a:latin typeface="Cambria Math" panose="02040503050406030204" pitchFamily="18" charset="0"/>
                        </a:rPr>
                        <m:t>=0.0084</m:t>
                      </m:r>
                    </m:oMath>
                  </m:oMathPara>
                </a14:m>
                <a:endParaRPr lang="en-US" sz="2400" dirty="0"/>
              </a:p>
              <a:p>
                <a:endParaRPr lang="en-US" sz="2400" dirty="0"/>
              </a:p>
            </p:txBody>
          </p:sp>
        </mc:Choice>
        <mc:Fallback xmlns="">
          <p:sp>
            <p:nvSpPr>
              <p:cNvPr id="3" name="Content Placeholder 2">
                <a:extLst>
                  <a:ext uri="{FF2B5EF4-FFF2-40B4-BE49-F238E27FC236}">
                    <a16:creationId xmlns:a16="http://schemas.microsoft.com/office/drawing/2014/main" id="{EB6A213A-3096-7BF5-D52F-E5333C3D8F72}"/>
                  </a:ext>
                </a:extLst>
              </p:cNvPr>
              <p:cNvSpPr>
                <a:spLocks noGrp="1" noRot="1" noChangeAspect="1" noMove="1" noResize="1" noEditPoints="1" noAdjustHandles="1" noChangeArrowheads="1" noChangeShapeType="1" noTextEdit="1"/>
              </p:cNvSpPr>
              <p:nvPr>
                <p:ph idx="1"/>
              </p:nvPr>
            </p:nvSpPr>
            <p:spPr>
              <a:xfrm>
                <a:off x="838199" y="1825625"/>
                <a:ext cx="6412345" cy="4796848"/>
              </a:xfrm>
              <a:blipFill>
                <a:blip r:embed="rId2"/>
                <a:stretch>
                  <a:fillRect l="-760" t="-2287" r="-190"/>
                </a:stretch>
              </a:blipFill>
            </p:spPr>
            <p:txBody>
              <a:bodyPr/>
              <a:lstStyle/>
              <a:p>
                <a:r>
                  <a:rPr lang="en-US">
                    <a:noFill/>
                  </a:rPr>
                  <a:t> </a:t>
                </a:r>
              </a:p>
            </p:txBody>
          </p:sp>
        </mc:Fallback>
      </mc:AlternateContent>
      <p:pic>
        <p:nvPicPr>
          <p:cNvPr id="4" name="Picture 3">
            <a:extLst>
              <a:ext uri="{FF2B5EF4-FFF2-40B4-BE49-F238E27FC236}">
                <a16:creationId xmlns:a16="http://schemas.microsoft.com/office/drawing/2014/main" id="{1CCC5F6A-3885-3022-4D79-A856D5E135AD}"/>
              </a:ext>
            </a:extLst>
          </p:cNvPr>
          <p:cNvPicPr>
            <a:picLocks noChangeAspect="1"/>
          </p:cNvPicPr>
          <p:nvPr/>
        </p:nvPicPr>
        <p:blipFill>
          <a:blip r:embed="rId3"/>
          <a:stretch>
            <a:fillRect/>
          </a:stretch>
        </p:blipFill>
        <p:spPr>
          <a:xfrm>
            <a:off x="7723576" y="1848962"/>
            <a:ext cx="4154348" cy="5009038"/>
          </a:xfrm>
          <a:prstGeom prst="rect">
            <a:avLst/>
          </a:prstGeom>
        </p:spPr>
      </p:pic>
    </p:spTree>
    <p:extLst>
      <p:ext uri="{BB962C8B-B14F-4D97-AF65-F5344CB8AC3E}">
        <p14:creationId xmlns:p14="http://schemas.microsoft.com/office/powerpoint/2010/main" val="3852612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909E3-EC6A-8AB3-ECD5-7161018B70A3}"/>
              </a:ext>
            </a:extLst>
          </p:cNvPr>
          <p:cNvSpPr>
            <a:spLocks noGrp="1"/>
          </p:cNvSpPr>
          <p:nvPr>
            <p:ph type="title"/>
          </p:nvPr>
        </p:nvSpPr>
        <p:spPr/>
        <p:txBody>
          <a:bodyPr/>
          <a:lstStyle/>
          <a:p>
            <a:r>
              <a:rPr lang="en-US" dirty="0"/>
              <a:t>Types of Estimation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09BC969-ADFD-D4DA-59A9-9A2D4FA07755}"/>
                  </a:ext>
                </a:extLst>
              </p:cNvPr>
              <p:cNvSpPr>
                <a:spLocks noGrp="1"/>
              </p:cNvSpPr>
              <p:nvPr>
                <p:ph idx="1"/>
              </p:nvPr>
            </p:nvSpPr>
            <p:spPr/>
            <p:txBody>
              <a:bodyPr/>
              <a:lstStyle/>
              <a:p>
                <a:pPr marL="0" indent="0">
                  <a:buNone/>
                </a:pPr>
                <a:r>
                  <a:rPr lang="en-US" dirty="0"/>
                  <a:t>There are two types of estimation</a:t>
                </a:r>
              </a:p>
              <a:p>
                <a:pPr marL="514350" indent="-514350">
                  <a:buFont typeface="+mj-lt"/>
                  <a:buAutoNum type="arabicPeriod"/>
                </a:pPr>
                <a:r>
                  <a:rPr lang="en-US" b="1" dirty="0"/>
                  <a:t>Point estimation </a:t>
                </a:r>
                <a:r>
                  <a:rPr lang="en-US" dirty="0"/>
                  <a:t>-  is estimation of the value of a parameter with the value of a statistic (</a:t>
                </a:r>
                <a:r>
                  <a:rPr lang="en-US" dirty="0" err="1"/>
                  <a:t>i.e</a:t>
                </a:r>
                <a:r>
                  <a:rPr lang="en-US" dirty="0"/>
                  <a:t> estimating </a:t>
                </a:r>
                <a14:m>
                  <m:oMath xmlns:m="http://schemas.openxmlformats.org/officeDocument/2006/math">
                    <m:r>
                      <a:rPr lang="en-US" b="0" i="1" smtClean="0">
                        <a:latin typeface="Cambria Math" panose="02040503050406030204" pitchFamily="18" charset="0"/>
                      </a:rPr>
                      <m:t>𝜇</m:t>
                    </m:r>
                  </m:oMath>
                </a14:m>
                <a:r>
                  <a:rPr lang="en-US" dirty="0"/>
                  <a:t> with </a:t>
                </a:r>
                <a14:m>
                  <m:oMath xmlns:m="http://schemas.openxmlformats.org/officeDocument/2006/math">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𝑥</m:t>
                        </m:r>
                      </m:e>
                    </m:acc>
                  </m:oMath>
                </a14:m>
                <a:r>
                  <a:rPr lang="en-US" dirty="0"/>
                  <a:t> or </a:t>
                </a:r>
                <a14:m>
                  <m:oMath xmlns:m="http://schemas.openxmlformats.org/officeDocument/2006/math">
                    <m:r>
                      <a:rPr lang="en-US" b="0" i="1" smtClean="0">
                        <a:latin typeface="Cambria Math" panose="02040503050406030204" pitchFamily="18" charset="0"/>
                      </a:rPr>
                      <m:t>𝑝</m:t>
                    </m:r>
                  </m:oMath>
                </a14:m>
                <a:r>
                  <a:rPr lang="en-US" dirty="0"/>
                  <a:t> with </a:t>
                </a:r>
                <a14:m>
                  <m:oMath xmlns:m="http://schemas.openxmlformats.org/officeDocument/2006/math">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𝑝</m:t>
                        </m:r>
                      </m:e>
                    </m:acc>
                  </m:oMath>
                </a14:m>
                <a:r>
                  <a:rPr lang="en-US" dirty="0"/>
                  <a:t>)</a:t>
                </a:r>
              </a:p>
              <a:p>
                <a:pPr marL="514350" indent="-514350">
                  <a:buFont typeface="+mj-lt"/>
                  <a:buAutoNum type="arabicPeriod"/>
                </a:pPr>
                <a:endParaRPr lang="en-US" b="1" dirty="0"/>
              </a:p>
              <a:p>
                <a:pPr marL="514350" indent="-514350">
                  <a:buFont typeface="+mj-lt"/>
                  <a:buAutoNum type="arabicPeriod"/>
                </a:pPr>
                <a:r>
                  <a:rPr lang="en-US" b="1" dirty="0"/>
                  <a:t>Interval estimation </a:t>
                </a:r>
                <a:r>
                  <a:rPr lang="en-US" dirty="0"/>
                  <a:t>-  is the estimation of the value of a parameter with an interval of values. The device we will be using for interval estimation is a </a:t>
                </a:r>
                <a:r>
                  <a:rPr lang="en-US" i="1" dirty="0"/>
                  <a:t>confidence </a:t>
                </a:r>
                <a:r>
                  <a:rPr lang="en-US" dirty="0"/>
                  <a:t>interval.</a:t>
                </a:r>
                <a:endParaRPr lang="en-US" b="1" dirty="0"/>
              </a:p>
            </p:txBody>
          </p:sp>
        </mc:Choice>
        <mc:Fallback xmlns="">
          <p:sp>
            <p:nvSpPr>
              <p:cNvPr id="3" name="Content Placeholder 2">
                <a:extLst>
                  <a:ext uri="{FF2B5EF4-FFF2-40B4-BE49-F238E27FC236}">
                    <a16:creationId xmlns:a16="http://schemas.microsoft.com/office/drawing/2014/main" id="{309BC969-ADFD-D4DA-59A9-9A2D4FA07755}"/>
                  </a:ext>
                </a:extLst>
              </p:cNvPr>
              <p:cNvSpPr>
                <a:spLocks noGrp="1" noRot="1" noChangeAspect="1" noMove="1" noResize="1" noEditPoints="1" noAdjustHandles="1" noChangeArrowheads="1" noChangeShapeType="1" noTextEdit="1"/>
              </p:cNvSpPr>
              <p:nvPr>
                <p:ph idx="1"/>
              </p:nvPr>
            </p:nvSpPr>
            <p:spPr>
              <a:blipFill>
                <a:blip r:embed="rId2"/>
                <a:stretch>
                  <a:fillRect l="-1217" t="-2241"/>
                </a:stretch>
              </a:blipFill>
            </p:spPr>
            <p:txBody>
              <a:bodyPr/>
              <a:lstStyle/>
              <a:p>
                <a:r>
                  <a:rPr lang="en-US">
                    <a:noFill/>
                  </a:rPr>
                  <a:t> </a:t>
                </a:r>
              </a:p>
            </p:txBody>
          </p:sp>
        </mc:Fallback>
      </mc:AlternateContent>
    </p:spTree>
    <p:extLst>
      <p:ext uri="{BB962C8B-B14F-4D97-AF65-F5344CB8AC3E}">
        <p14:creationId xmlns:p14="http://schemas.microsoft.com/office/powerpoint/2010/main" val="3663663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FC413E5-34C5-D1F1-9181-F7544CB65126}"/>
              </a:ext>
            </a:extLst>
          </p:cNvPr>
          <p:cNvPicPr>
            <a:picLocks noChangeAspect="1"/>
          </p:cNvPicPr>
          <p:nvPr/>
        </p:nvPicPr>
        <p:blipFill>
          <a:blip r:embed="rId2"/>
          <a:stretch>
            <a:fillRect/>
          </a:stretch>
        </p:blipFill>
        <p:spPr>
          <a:xfrm>
            <a:off x="1051808" y="466311"/>
            <a:ext cx="10088383" cy="5925377"/>
          </a:xfrm>
          <a:prstGeom prst="rect">
            <a:avLst/>
          </a:prstGeom>
        </p:spPr>
      </p:pic>
    </p:spTree>
    <p:extLst>
      <p:ext uri="{BB962C8B-B14F-4D97-AF65-F5344CB8AC3E}">
        <p14:creationId xmlns:p14="http://schemas.microsoft.com/office/powerpoint/2010/main" val="18848253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4779</TotalTime>
  <Words>633</Words>
  <Application>Microsoft Office PowerPoint</Application>
  <PresentationFormat>Widescreen</PresentationFormat>
  <Paragraphs>72</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Cambria Math</vt:lpstr>
      <vt:lpstr>Office Theme</vt:lpstr>
      <vt:lpstr>Lecture 17 Confidence Intervals  </vt:lpstr>
      <vt:lpstr>Review:</vt:lpstr>
      <vt:lpstr>Review 2</vt:lpstr>
      <vt:lpstr>PowerPoint Presentation</vt:lpstr>
      <vt:lpstr>Practice: Crooked Casino</vt:lpstr>
      <vt:lpstr>Practice: Crooked Casino</vt:lpstr>
      <vt:lpstr>Practice: Crooked Casino</vt:lpstr>
      <vt:lpstr>Types of Estimation</vt:lpstr>
      <vt:lpstr>PowerPoint Presentation</vt:lpstr>
      <vt:lpstr>Confidence Interval for x ̅</vt:lpstr>
      <vt:lpstr>Confidence Interval for p ̂</vt:lpstr>
      <vt:lpstr>Example</vt:lpstr>
      <vt:lpstr>Example: x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Jarred Kvamme</dc:creator>
  <cp:lastModifiedBy>Jarred Kvamme</cp:lastModifiedBy>
  <cp:revision>165</cp:revision>
  <dcterms:created xsi:type="dcterms:W3CDTF">2023-08-21T21:11:45Z</dcterms:created>
  <dcterms:modified xsi:type="dcterms:W3CDTF">2024-03-01T16:49:51Z</dcterms:modified>
</cp:coreProperties>
</file>